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handoutMasterIdLst>
    <p:handoutMasterId r:id="rId35"/>
  </p:handoutMasterIdLst>
  <p:sldIdLst>
    <p:sldId id="266" r:id="rId2"/>
    <p:sldId id="384" r:id="rId3"/>
    <p:sldId id="413" r:id="rId4"/>
    <p:sldId id="263" r:id="rId5"/>
    <p:sldId id="313" r:id="rId6"/>
    <p:sldId id="382" r:id="rId7"/>
    <p:sldId id="377" r:id="rId8"/>
    <p:sldId id="259" r:id="rId9"/>
    <p:sldId id="407" r:id="rId10"/>
    <p:sldId id="415" r:id="rId11"/>
    <p:sldId id="417" r:id="rId12"/>
    <p:sldId id="389" r:id="rId13"/>
    <p:sldId id="315" r:id="rId14"/>
    <p:sldId id="403" r:id="rId15"/>
    <p:sldId id="408" r:id="rId16"/>
    <p:sldId id="380" r:id="rId17"/>
    <p:sldId id="321" r:id="rId18"/>
    <p:sldId id="406" r:id="rId19"/>
    <p:sldId id="405" r:id="rId20"/>
    <p:sldId id="322" r:id="rId21"/>
    <p:sldId id="269" r:id="rId22"/>
    <p:sldId id="416" r:id="rId23"/>
    <p:sldId id="411" r:id="rId24"/>
    <p:sldId id="409" r:id="rId25"/>
    <p:sldId id="412" r:id="rId26"/>
    <p:sldId id="410" r:id="rId27"/>
    <p:sldId id="418" r:id="rId28"/>
    <p:sldId id="419" r:id="rId29"/>
    <p:sldId id="420" r:id="rId30"/>
    <p:sldId id="421" r:id="rId31"/>
    <p:sldId id="422" r:id="rId32"/>
    <p:sldId id="316" r:id="rId33"/>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0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FC2"/>
    <a:srgbClr val="003366"/>
    <a:srgbClr val="CC00FF"/>
    <a:srgbClr val="CC66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5033" autoAdjust="0"/>
  </p:normalViewPr>
  <p:slideViewPr>
    <p:cSldViewPr snapToGrid="0">
      <p:cViewPr varScale="1">
        <p:scale>
          <a:sx n="79" d="100"/>
          <a:sy n="79" d="100"/>
        </p:scale>
        <p:origin x="840" y="82"/>
      </p:cViewPr>
      <p:guideLst>
        <p:guide pos="3840"/>
        <p:guide orient="horz" pos="20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D8E8A-A69A-47F0-8B16-A0DC9E9E1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A4F418B-80B8-469A-9848-719DED232C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969624-B53D-4B13-B848-1D11D9793A19}" type="datetime1">
              <a:rPr lang="en-ID" smtClean="0"/>
              <a:t>10/12/2021</a:t>
            </a:fld>
            <a:endParaRPr lang="en-IN"/>
          </a:p>
        </p:txBody>
      </p:sp>
      <p:sp>
        <p:nvSpPr>
          <p:cNvPr id="4" name="Footer Placeholder 3">
            <a:extLst>
              <a:ext uri="{FF2B5EF4-FFF2-40B4-BE49-F238E27FC236}">
                <a16:creationId xmlns:a16="http://schemas.microsoft.com/office/drawing/2014/main" id="{32044D4F-5463-4D86-AC9F-5FDE7DF1E0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DC1207D-FB34-4690-A6E3-7F59C11663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22E93-C7AC-4FE9-B4EC-12DB61EE9160}" type="slidenum">
              <a:rPr lang="en-IN" smtClean="0"/>
              <a:t>‹#›</a:t>
            </a:fld>
            <a:endParaRPr lang="en-IN"/>
          </a:p>
        </p:txBody>
      </p:sp>
    </p:spTree>
    <p:extLst>
      <p:ext uri="{BB962C8B-B14F-4D97-AF65-F5344CB8AC3E}">
        <p14:creationId xmlns:p14="http://schemas.microsoft.com/office/powerpoint/2010/main" val="188336577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B74EB-CC19-4B24-A3BD-7DF96ABBF8FB}" type="datetime1">
              <a:rPr lang="en-ID" smtClean="0"/>
              <a:t>10/12/2021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1FAC3-C6EF-40C7-A3B6-104DD8F17FEC}" type="slidenum">
              <a:rPr lang="en-ID" smtClean="0"/>
              <a:pPr/>
              <a:t>‹#›</a:t>
            </a:fld>
            <a:endParaRPr lang="en-ID"/>
          </a:p>
        </p:txBody>
      </p:sp>
    </p:spTree>
    <p:extLst>
      <p:ext uri="{BB962C8B-B14F-4D97-AF65-F5344CB8AC3E}">
        <p14:creationId xmlns:p14="http://schemas.microsoft.com/office/powerpoint/2010/main" val="265108591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F1FAC3-C6EF-40C7-A3B6-104DD8F17FEC}" type="slidenum">
              <a:rPr lang="en-ID" smtClean="0"/>
              <a:pPr/>
              <a:t>4</a:t>
            </a:fld>
            <a:endParaRPr lang="en-ID"/>
          </a:p>
        </p:txBody>
      </p:sp>
      <p:sp>
        <p:nvSpPr>
          <p:cNvPr id="5" name="Date Placeholder 4">
            <a:extLst>
              <a:ext uri="{FF2B5EF4-FFF2-40B4-BE49-F238E27FC236}">
                <a16:creationId xmlns:a16="http://schemas.microsoft.com/office/drawing/2014/main" id="{2AE74748-E5F3-4474-8F89-02F565958F2F}"/>
              </a:ext>
            </a:extLst>
          </p:cNvPr>
          <p:cNvSpPr>
            <a:spLocks noGrp="1"/>
          </p:cNvSpPr>
          <p:nvPr>
            <p:ph type="dt" idx="1"/>
          </p:nvPr>
        </p:nvSpPr>
        <p:spPr/>
        <p:txBody>
          <a:bodyPr/>
          <a:lstStyle/>
          <a:p>
            <a:fld id="{3DDD7184-455C-412C-8B76-6147EA1BD68C}" type="datetime1">
              <a:rPr lang="en-ID" smtClean="0"/>
              <a:t>10/12/2021</a:t>
            </a:fld>
            <a:endParaRPr lang="en-ID"/>
          </a:p>
        </p:txBody>
      </p:sp>
    </p:spTree>
    <p:extLst>
      <p:ext uri="{BB962C8B-B14F-4D97-AF65-F5344CB8AC3E}">
        <p14:creationId xmlns:p14="http://schemas.microsoft.com/office/powerpoint/2010/main" val="4004124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1F1FAC3-C6EF-40C7-A3B6-104DD8F17FEC}" type="slidenum">
              <a:rPr lang="en-ID" smtClean="0"/>
              <a:pPr/>
              <a:t>8</a:t>
            </a:fld>
            <a:endParaRPr lang="en-ID"/>
          </a:p>
        </p:txBody>
      </p:sp>
      <p:sp>
        <p:nvSpPr>
          <p:cNvPr id="5" name="Date Placeholder 4">
            <a:extLst>
              <a:ext uri="{FF2B5EF4-FFF2-40B4-BE49-F238E27FC236}">
                <a16:creationId xmlns:a16="http://schemas.microsoft.com/office/drawing/2014/main" id="{48FCC827-36AE-452B-95AB-45686E344198}"/>
              </a:ext>
            </a:extLst>
          </p:cNvPr>
          <p:cNvSpPr>
            <a:spLocks noGrp="1"/>
          </p:cNvSpPr>
          <p:nvPr>
            <p:ph type="dt" idx="1"/>
          </p:nvPr>
        </p:nvSpPr>
        <p:spPr/>
        <p:txBody>
          <a:bodyPr/>
          <a:lstStyle/>
          <a:p>
            <a:fld id="{D58B662B-F814-415B-9C6C-AFD23D269699}" type="datetime1">
              <a:rPr lang="en-ID" smtClean="0"/>
              <a:t>10/12/2021</a:t>
            </a:fld>
            <a:endParaRPr lang="en-ID"/>
          </a:p>
        </p:txBody>
      </p:sp>
    </p:spTree>
    <p:extLst>
      <p:ext uri="{BB962C8B-B14F-4D97-AF65-F5344CB8AC3E}">
        <p14:creationId xmlns:p14="http://schemas.microsoft.com/office/powerpoint/2010/main" val="6889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1F1FAC3-C6EF-40C7-A3B6-104DD8F17FEC}" type="slidenum">
              <a:rPr lang="en-ID" smtClean="0"/>
              <a:pPr/>
              <a:t>21</a:t>
            </a:fld>
            <a:endParaRPr lang="en-ID"/>
          </a:p>
        </p:txBody>
      </p:sp>
      <p:sp>
        <p:nvSpPr>
          <p:cNvPr id="5" name="Date Placeholder 4">
            <a:extLst>
              <a:ext uri="{FF2B5EF4-FFF2-40B4-BE49-F238E27FC236}">
                <a16:creationId xmlns:a16="http://schemas.microsoft.com/office/drawing/2014/main" id="{B9B99BB5-03C3-4453-A8D1-8EEE569F2393}"/>
              </a:ext>
            </a:extLst>
          </p:cNvPr>
          <p:cNvSpPr>
            <a:spLocks noGrp="1"/>
          </p:cNvSpPr>
          <p:nvPr>
            <p:ph type="dt" idx="1"/>
          </p:nvPr>
        </p:nvSpPr>
        <p:spPr/>
        <p:txBody>
          <a:bodyPr/>
          <a:lstStyle/>
          <a:p>
            <a:fld id="{CBB5FD22-9ADE-4441-8315-EEADADA892C9}" type="datetime1">
              <a:rPr lang="en-ID" smtClean="0"/>
              <a:t>10/12/2021</a:t>
            </a:fld>
            <a:endParaRPr lang="en-ID"/>
          </a:p>
        </p:txBody>
      </p:sp>
    </p:spTree>
    <p:extLst>
      <p:ext uri="{BB962C8B-B14F-4D97-AF65-F5344CB8AC3E}">
        <p14:creationId xmlns:p14="http://schemas.microsoft.com/office/powerpoint/2010/main" val="320945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AF0E92-FA18-40C0-85E0-76DE56DDFD41}" type="datetime1">
              <a:rPr lang="en-US" smtClean="0"/>
              <a:t>12/10/2021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31599C52-5F75-4F4B-834C-BE0CEDAE4509}" type="slidenum">
              <a:rPr lang="en-ID" smtClean="0"/>
              <a:pPr/>
              <a:t>‹#›</a:t>
            </a:fld>
            <a:endParaRPr lang="en-ID"/>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50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E1879-AB1F-47BD-A048-4543BA7EDB09}" type="datetime1">
              <a:rPr lang="en-US" smtClean="0"/>
              <a:t>12/10/2021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128499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45D8F-45E4-489C-8557-BC4D556F644A}" type="datetime1">
              <a:rPr lang="en-US" smtClean="0"/>
              <a:t>12/10/2021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218138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BFFDE6-31EE-42BC-B5D3-908F11B7F6D4}" type="datetime1">
              <a:rPr lang="en-US" smtClean="0"/>
              <a:t>12/10/2021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240609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A23D9-D4E1-4AA5-B59E-447FB2E20B84}" type="datetime1">
              <a:rPr lang="en-US" smtClean="0"/>
              <a:t>12/10/2021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31599C52-5F75-4F4B-834C-BE0CEDAE4509}" type="slidenum">
              <a:rPr lang="en-ID" smtClean="0"/>
              <a:pPr/>
              <a:t>‹#›</a:t>
            </a:fld>
            <a:endParaRPr lang="en-ID"/>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52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85DB23-5758-48FE-B583-5E138AE2F630}" type="datetime1">
              <a:rPr lang="en-US" smtClean="0"/>
              <a:t>12/10/2021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47289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64F7C9-A4E9-4BF0-A7DA-5FB67827C6FC}" type="datetime1">
              <a:rPr lang="en-US" smtClean="0"/>
              <a:t>12/10/2021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137031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BB5683-24F5-43DB-A7A5-F342C7B6F1BE}" type="datetime1">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grpSp>
        <p:nvGrpSpPr>
          <p:cNvPr id="6" name="Group 5">
            <a:extLst>
              <a:ext uri="{FF2B5EF4-FFF2-40B4-BE49-F238E27FC236}">
                <a16:creationId xmlns:a16="http://schemas.microsoft.com/office/drawing/2014/main" id="{375F2678-6D0A-4620-86EB-946418F55F10}"/>
              </a:ext>
            </a:extLst>
          </p:cNvPr>
          <p:cNvGrpSpPr/>
          <p:nvPr userDrawn="1"/>
        </p:nvGrpSpPr>
        <p:grpSpPr>
          <a:xfrm>
            <a:off x="5898783" y="397695"/>
            <a:ext cx="394435" cy="146047"/>
            <a:chOff x="1106905" y="1645920"/>
            <a:chExt cx="661127" cy="244793"/>
          </a:xfrm>
        </p:grpSpPr>
        <p:sp>
          <p:nvSpPr>
            <p:cNvPr id="7" name="Rectangle: Rounded Corners 8">
              <a:extLst>
                <a:ext uri="{FF2B5EF4-FFF2-40B4-BE49-F238E27FC236}">
                  <a16:creationId xmlns:a16="http://schemas.microsoft.com/office/drawing/2014/main" id="{FBD2108A-DD05-47C1-9D57-0636838BB07D}"/>
                </a:ext>
              </a:extLst>
            </p:cNvPr>
            <p:cNvSpPr/>
            <p:nvPr/>
          </p:nvSpPr>
          <p:spPr>
            <a:xfrm>
              <a:off x="1106905" y="1645920"/>
              <a:ext cx="244793" cy="244793"/>
            </a:xfrm>
            <a:prstGeom prst="rect">
              <a:avLst/>
            </a:prstGeom>
            <a:solidFill>
              <a:srgbClr val="093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9">
              <a:extLst>
                <a:ext uri="{FF2B5EF4-FFF2-40B4-BE49-F238E27FC236}">
                  <a16:creationId xmlns:a16="http://schemas.microsoft.com/office/drawing/2014/main" id="{110E52E5-77EF-417D-BEBE-7A88A0E34830}"/>
                </a:ext>
              </a:extLst>
            </p:cNvPr>
            <p:cNvSpPr/>
            <p:nvPr/>
          </p:nvSpPr>
          <p:spPr>
            <a:xfrm>
              <a:off x="1523239" y="1645920"/>
              <a:ext cx="244793" cy="244793"/>
            </a:xfrm>
            <a:prstGeom prst="rect">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023246147"/>
      </p:ext>
    </p:extLst>
  </p:cSld>
  <p:clrMapOvr>
    <a:masterClrMapping/>
  </p:clrMapOvr>
  <p:extLst>
    <p:ext uri="{DCECCB84-F9BA-43D5-87BE-67443E8EF086}">
      <p15:sldGuideLst xmlns:p15="http://schemas.microsoft.com/office/powerpoint/2012/main">
        <p15:guide id="1" orient="horz" pos="913">
          <p15:clr>
            <a:srgbClr val="FBAE40"/>
          </p15:clr>
        </p15:guide>
        <p15:guide id="2" pos="325">
          <p15:clr>
            <a:srgbClr val="FBAE40"/>
          </p15:clr>
        </p15:guide>
        <p15:guide id="3" pos="7378">
          <p15:clr>
            <a:srgbClr val="FBAE40"/>
          </p15:clr>
        </p15:guide>
        <p15:guide id="4" orient="horz" pos="1162">
          <p15:clr>
            <a:srgbClr val="FBAE40"/>
          </p15:clr>
        </p15:guide>
        <p15:guide id="5" orient="horz" pos="399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86E68E-DE6D-4BB5-B056-30389507FAE3}" type="datetime1">
              <a:rPr lang="en-US" smtClean="0"/>
              <a:t>12/10/2021</a:t>
            </a:fld>
            <a:endParaRPr lang="en-ID"/>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D"/>
          </a:p>
        </p:txBody>
      </p:sp>
      <p:sp>
        <p:nvSpPr>
          <p:cNvPr id="9" name="Slide Number Placeholder 8"/>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469979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7AFC99-19D7-4685-8499-5DDE6C3FD2E4}" type="datetime1">
              <a:rPr lang="en-US" smtClean="0"/>
              <a:t>12/10/2021</a:t>
            </a:fld>
            <a:endParaRPr lang="en-ID"/>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D"/>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599C52-5F75-4F4B-834C-BE0CEDAE4509}" type="slidenum">
              <a:rPr lang="en-ID" smtClean="0"/>
              <a:pPr/>
              <a:t>‹#›</a:t>
            </a:fld>
            <a:endParaRPr lang="en-ID"/>
          </a:p>
        </p:txBody>
      </p:sp>
    </p:spTree>
    <p:extLst>
      <p:ext uri="{BB962C8B-B14F-4D97-AF65-F5344CB8AC3E}">
        <p14:creationId xmlns:p14="http://schemas.microsoft.com/office/powerpoint/2010/main" val="3113530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7CF61B-FEBE-4966-823D-69EB364E6C7E}" type="datetime1">
              <a:rPr lang="en-US" smtClean="0"/>
              <a:t>12/10/2021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31599C52-5F75-4F4B-834C-BE0CEDAE4509}" type="slidenum">
              <a:rPr lang="en-ID" smtClean="0"/>
              <a:pPr/>
              <a:t>‹#›</a:t>
            </a:fld>
            <a:endParaRPr lang="en-ID"/>
          </a:p>
        </p:txBody>
      </p:sp>
    </p:spTree>
    <p:extLst>
      <p:ext uri="{BB962C8B-B14F-4D97-AF65-F5344CB8AC3E}">
        <p14:creationId xmlns:p14="http://schemas.microsoft.com/office/powerpoint/2010/main" val="411120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578ED6F-627F-40E3-9AC6-139710021A06}" type="datetime1">
              <a:rPr lang="en-US" smtClean="0"/>
              <a:t>12/10/2021</a:t>
            </a:fld>
            <a:endParaRPr lang="en-ID"/>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D"/>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599C52-5F75-4F4B-834C-BE0CEDAE4509}" type="slidenum">
              <a:rPr lang="en-ID" smtClean="0"/>
              <a:pPr/>
              <a:t>‹#›</a:t>
            </a:fld>
            <a:endParaRPr lang="en-ID"/>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22273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D71F3AF-E839-4269-BB3A-8A30F0A0685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71F3AF-E839-4269-BB3A-8A30F0A06850}"/>
              </a:ext>
            </a:extLst>
          </p:cNvPr>
          <p:cNvCxnSpPr>
            <a:cxnSpLocks/>
          </p:cNvCxnSpPr>
          <p:nvPr/>
        </p:nvCxnSpPr>
        <p:spPr>
          <a:xfrm>
            <a:off x="12192000" y="401790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E613A36-2CA2-4E44-B84E-557F62B52CAC}"/>
              </a:ext>
            </a:extLst>
          </p:cNvPr>
          <p:cNvSpPr/>
          <p:nvPr/>
        </p:nvSpPr>
        <p:spPr>
          <a:xfrm>
            <a:off x="217713" y="168456"/>
            <a:ext cx="11723133" cy="13214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solidFill>
                  <a:schemeClr val="tx1">
                    <a:lumMod val="65000"/>
                    <a:lumOff val="35000"/>
                  </a:schemeClr>
                </a:solidFill>
              </a:rPr>
              <a:t>MANTHAN  2021</a:t>
            </a:r>
          </a:p>
          <a:p>
            <a:pPr algn="ctr"/>
            <a:r>
              <a:rPr lang="en-IN" sz="2400" b="1" dirty="0">
                <a:solidFill>
                  <a:srgbClr val="FF0066"/>
                </a:solidFill>
              </a:rPr>
              <a:t>Premier Hackathon for National Security</a:t>
            </a:r>
          </a:p>
        </p:txBody>
      </p:sp>
      <p:pic>
        <p:nvPicPr>
          <p:cNvPr id="8" name="Picture 7" descr="Logo, company name&#10;&#10;Description automatically generated">
            <a:extLst>
              <a:ext uri="{FF2B5EF4-FFF2-40B4-BE49-F238E27FC236}">
                <a16:creationId xmlns:a16="http://schemas.microsoft.com/office/drawing/2014/main" id="{C0D33000-9592-D340-80BD-D04B42D38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6786" y="207785"/>
            <a:ext cx="2561772" cy="1297904"/>
          </a:xfrm>
          <a:prstGeom prst="rect">
            <a:avLst/>
          </a:prstGeom>
        </p:spPr>
      </p:pic>
      <p:sp>
        <p:nvSpPr>
          <p:cNvPr id="11" name="Rectangle 10">
            <a:extLst>
              <a:ext uri="{FF2B5EF4-FFF2-40B4-BE49-F238E27FC236}">
                <a16:creationId xmlns:a16="http://schemas.microsoft.com/office/drawing/2014/main" id="{CE613A36-2CA2-4E44-B84E-557F62B52CAC}"/>
              </a:ext>
            </a:extLst>
          </p:cNvPr>
          <p:cNvSpPr/>
          <p:nvPr/>
        </p:nvSpPr>
        <p:spPr>
          <a:xfrm>
            <a:off x="111968" y="1663683"/>
            <a:ext cx="11656013" cy="159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DEEPFAKE CONTENT DETECTION USING ADVANCED GAN</a:t>
            </a:r>
          </a:p>
          <a:p>
            <a:pPr algn="ctr"/>
            <a:endParaRPr lang="en-US" sz="2400" b="1" dirty="0">
              <a:solidFill>
                <a:schemeClr val="tx1">
                  <a:lumMod val="65000"/>
                  <a:lumOff val="35000"/>
                </a:schemeClr>
              </a:solidFill>
            </a:endParaRPr>
          </a:p>
          <a:p>
            <a:pPr algn="ctr"/>
            <a:r>
              <a:rPr lang="en-US" sz="2400" b="1" dirty="0">
                <a:solidFill>
                  <a:schemeClr val="tx1">
                    <a:lumMod val="65000"/>
                    <a:lumOff val="35000"/>
                  </a:schemeClr>
                </a:solidFill>
              </a:rPr>
              <a:t>RATHINAM COLLEGE OF ARTS AND SCIENCE</a:t>
            </a:r>
            <a:endParaRPr lang="en-IN" sz="2400" b="1" dirty="0">
              <a:solidFill>
                <a:schemeClr val="tx1">
                  <a:lumMod val="65000"/>
                  <a:lumOff val="35000"/>
                </a:schemeClr>
              </a:solidFill>
            </a:endParaRPr>
          </a:p>
        </p:txBody>
      </p:sp>
      <p:sp>
        <p:nvSpPr>
          <p:cNvPr id="13" name="TextBox 12"/>
          <p:cNvSpPr txBox="1"/>
          <p:nvPr/>
        </p:nvSpPr>
        <p:spPr>
          <a:xfrm>
            <a:off x="991608" y="3267517"/>
            <a:ext cx="6664520" cy="2246769"/>
          </a:xfrm>
          <a:prstGeom prst="rect">
            <a:avLst/>
          </a:prstGeom>
          <a:noFill/>
        </p:spPr>
        <p:txBody>
          <a:bodyPr wrap="square" rtlCol="0">
            <a:spAutoFit/>
          </a:bodyPr>
          <a:lstStyle/>
          <a:p>
            <a:r>
              <a:rPr lang="en-US" sz="2800" b="1" dirty="0">
                <a:solidFill>
                  <a:srgbClr val="00B0F0"/>
                </a:solidFill>
              </a:rPr>
              <a:t>TEAM NAME </a:t>
            </a:r>
            <a:r>
              <a:rPr lang="en-US" sz="2800" b="1" dirty="0"/>
              <a:t>                   : </a:t>
            </a:r>
            <a:r>
              <a:rPr lang="en-US" sz="2800" b="1" dirty="0">
                <a:solidFill>
                  <a:schemeClr val="tx1">
                    <a:lumMod val="65000"/>
                    <a:lumOff val="35000"/>
                  </a:schemeClr>
                </a:solidFill>
              </a:rPr>
              <a:t>THE_FANTASTIC_5</a:t>
            </a:r>
          </a:p>
          <a:p>
            <a:r>
              <a:rPr lang="en-US" sz="2800" b="1" dirty="0">
                <a:solidFill>
                  <a:srgbClr val="00B0F0"/>
                </a:solidFill>
              </a:rPr>
              <a:t>PSID          </a:t>
            </a:r>
            <a:r>
              <a:rPr lang="en-IN" sz="2800" b="1" cap="all" dirty="0">
                <a:solidFill>
                  <a:schemeClr val="tx1">
                    <a:lumMod val="65000"/>
                    <a:lumOff val="35000"/>
                  </a:schemeClr>
                </a:solidFill>
              </a:rPr>
              <a:t>                         : INTL-FCD-15</a:t>
            </a:r>
          </a:p>
          <a:p>
            <a:r>
              <a:rPr lang="en-IN" sz="2800" b="1" cap="all" dirty="0">
                <a:solidFill>
                  <a:srgbClr val="00B0F0"/>
                </a:solidFill>
              </a:rPr>
              <a:t>TEAM MENTOR  NAME  </a:t>
            </a:r>
            <a:r>
              <a:rPr lang="en-IN" sz="2800" b="1" cap="all" dirty="0">
                <a:solidFill>
                  <a:schemeClr val="tx1">
                    <a:lumMod val="65000"/>
                    <a:lumOff val="35000"/>
                  </a:schemeClr>
                </a:solidFill>
              </a:rPr>
              <a:t>: NAREN J</a:t>
            </a:r>
          </a:p>
          <a:p>
            <a:r>
              <a:rPr lang="en-US" sz="2800" b="1" dirty="0">
                <a:solidFill>
                  <a:srgbClr val="00B0F0"/>
                </a:solidFill>
              </a:rPr>
              <a:t>TEAM LEADER NAME     </a:t>
            </a:r>
            <a:r>
              <a:rPr lang="en-IN" sz="2800" b="1" cap="all" dirty="0">
                <a:solidFill>
                  <a:schemeClr val="tx1">
                    <a:lumMod val="65000"/>
                    <a:lumOff val="35000"/>
                  </a:schemeClr>
                </a:solidFill>
              </a:rPr>
              <a:t>: JASMINE AK</a:t>
            </a:r>
          </a:p>
          <a:p>
            <a:endParaRPr lang="en-IN" sz="2800" b="1" i="1" cap="all" dirty="0">
              <a:solidFill>
                <a:schemeClr val="tx1">
                  <a:lumMod val="65000"/>
                  <a:lumOff val="35000"/>
                </a:schemeClr>
              </a:solidFill>
              <a:latin typeface="Agency FB" panose="020B0503020202020204" pitchFamily="34" charset="0"/>
            </a:endParaRPr>
          </a:p>
        </p:txBody>
      </p:sp>
      <p:sp>
        <p:nvSpPr>
          <p:cNvPr id="15" name="TextBox 14"/>
          <p:cNvSpPr txBox="1"/>
          <p:nvPr/>
        </p:nvSpPr>
        <p:spPr>
          <a:xfrm>
            <a:off x="8082015" y="3255325"/>
            <a:ext cx="3576583" cy="1938992"/>
          </a:xfrm>
          <a:prstGeom prst="rect">
            <a:avLst/>
          </a:prstGeom>
          <a:noFill/>
        </p:spPr>
        <p:txBody>
          <a:bodyPr wrap="square" rtlCol="0">
            <a:spAutoFit/>
          </a:bodyPr>
          <a:lstStyle/>
          <a:p>
            <a:r>
              <a:rPr lang="en-US" b="1" dirty="0">
                <a:solidFill>
                  <a:srgbClr val="00B0F0"/>
                </a:solidFill>
                <a:latin typeface="Agency FB" panose="020B0503020202020204" pitchFamily="34" charset="0"/>
              </a:rPr>
              <a:t> </a:t>
            </a:r>
            <a:r>
              <a:rPr lang="en-US" sz="2400" b="1" dirty="0">
                <a:solidFill>
                  <a:srgbClr val="00B0F0"/>
                </a:solidFill>
              </a:rPr>
              <a:t>TEAM MEMBERS:</a:t>
            </a:r>
          </a:p>
          <a:p>
            <a:pPr marL="514350" indent="-514350">
              <a:buAutoNum type="arabicPeriod"/>
            </a:pPr>
            <a:r>
              <a:rPr lang="en-US" sz="2400" b="1" cap="all" dirty="0">
                <a:solidFill>
                  <a:schemeClr val="tx1">
                    <a:lumMod val="65000"/>
                    <a:lumOff val="35000"/>
                  </a:schemeClr>
                </a:solidFill>
              </a:rPr>
              <a:t>AKASH R</a:t>
            </a:r>
          </a:p>
          <a:p>
            <a:pPr marL="514350" indent="-514350">
              <a:buAutoNum type="arabicPeriod"/>
            </a:pPr>
            <a:r>
              <a:rPr lang="en-US" sz="2400" b="1" cap="all" dirty="0">
                <a:solidFill>
                  <a:schemeClr val="tx1">
                    <a:lumMod val="65000"/>
                    <a:lumOff val="35000"/>
                  </a:schemeClr>
                </a:solidFill>
              </a:rPr>
              <a:t>GAYATHRI M</a:t>
            </a:r>
          </a:p>
          <a:p>
            <a:pPr marL="514350" indent="-514350">
              <a:buAutoNum type="arabicPeriod"/>
            </a:pPr>
            <a:r>
              <a:rPr lang="en-US" sz="2400" b="1" cap="all" dirty="0">
                <a:solidFill>
                  <a:schemeClr val="tx1">
                    <a:lumMod val="65000"/>
                    <a:lumOff val="35000"/>
                  </a:schemeClr>
                </a:solidFill>
              </a:rPr>
              <a:t>MAHALAKSHMI G</a:t>
            </a:r>
          </a:p>
          <a:p>
            <a:pPr marL="514350" indent="-514350">
              <a:buAutoNum type="arabicPeriod"/>
            </a:pPr>
            <a:r>
              <a:rPr lang="en-US" sz="2400" b="1" cap="all" dirty="0">
                <a:solidFill>
                  <a:schemeClr val="tx1">
                    <a:lumMod val="65000"/>
                    <a:lumOff val="35000"/>
                  </a:schemeClr>
                </a:solidFill>
              </a:rPr>
              <a:t>SARAVANAVEL V</a:t>
            </a:r>
            <a:endParaRPr lang="en-US" sz="2400" dirty="0"/>
          </a:p>
        </p:txBody>
      </p:sp>
      <p:pic>
        <p:nvPicPr>
          <p:cNvPr id="16" name="Picture 15">
            <a:extLst>
              <a:ext uri="{FF2B5EF4-FFF2-40B4-BE49-F238E27FC236}">
                <a16:creationId xmlns:a16="http://schemas.microsoft.com/office/drawing/2014/main" id="{841B9EE2-6813-4CBB-8407-0D23F406E407}"/>
              </a:ext>
            </a:extLst>
          </p:cNvPr>
          <p:cNvPicPr>
            <a:picLocks noChangeAspect="1"/>
          </p:cNvPicPr>
          <p:nvPr/>
        </p:nvPicPr>
        <p:blipFill>
          <a:blip r:embed="rId3"/>
          <a:stretch>
            <a:fillRect/>
          </a:stretch>
        </p:blipFill>
        <p:spPr>
          <a:xfrm>
            <a:off x="333858" y="375741"/>
            <a:ext cx="1084396" cy="942681"/>
          </a:xfrm>
          <a:prstGeom prst="rect">
            <a:avLst/>
          </a:prstGeom>
        </p:spPr>
      </p:pic>
      <p:sp>
        <p:nvSpPr>
          <p:cNvPr id="2" name="Slide Number Placeholder 1">
            <a:extLst>
              <a:ext uri="{FF2B5EF4-FFF2-40B4-BE49-F238E27FC236}">
                <a16:creationId xmlns:a16="http://schemas.microsoft.com/office/drawing/2014/main" id="{011BF4F0-A2F0-4F95-A6B4-21D356FA61EC}"/>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10</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EVALUATION MATRIX</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6FD9B337-768E-487E-BF8D-7D0A9C165313}"/>
              </a:ext>
            </a:extLst>
          </p:cNvPr>
          <p:cNvSpPr/>
          <p:nvPr/>
        </p:nvSpPr>
        <p:spPr>
          <a:xfrm>
            <a:off x="6252390" y="2363049"/>
            <a:ext cx="4960093" cy="2674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lumMod val="75000"/>
                    <a:lumOff val="25000"/>
                  </a:schemeClr>
                </a:solidFill>
                <a:effectLst>
                  <a:outerShdw blurRad="38100" dist="19050" dir="2700000" algn="tl" rotWithShape="0">
                    <a:schemeClr val="dk1">
                      <a:alpha val="40000"/>
                    </a:schemeClr>
                  </a:outerShdw>
                </a:effectLst>
              </a:rPr>
              <a:t>PRECISION = TP / (TP + FP)</a:t>
            </a:r>
          </a:p>
          <a:p>
            <a:pPr algn="ctr"/>
            <a:endParaRPr lang="en-IN" sz="2800" dirty="0">
              <a:ln w="0"/>
              <a:solidFill>
                <a:schemeClr val="tx1">
                  <a:lumMod val="75000"/>
                  <a:lumOff val="25000"/>
                </a:schemeClr>
              </a:solidFill>
              <a:effectLst>
                <a:outerShdw blurRad="38100" dist="19050" dir="2700000" algn="tl" rotWithShape="0">
                  <a:schemeClr val="dk1">
                    <a:alpha val="40000"/>
                  </a:schemeClr>
                </a:outerShdw>
              </a:effectLst>
            </a:endParaRPr>
          </a:p>
          <a:p>
            <a:pPr algn="ctr"/>
            <a:r>
              <a:rPr lang="en-IN" sz="2800" dirty="0">
                <a:ln w="0"/>
                <a:solidFill>
                  <a:schemeClr val="tx1">
                    <a:lumMod val="75000"/>
                    <a:lumOff val="25000"/>
                  </a:schemeClr>
                </a:solidFill>
                <a:effectLst>
                  <a:outerShdw blurRad="38100" dist="19050" dir="2700000" algn="tl" rotWithShape="0">
                    <a:schemeClr val="dk1">
                      <a:alpha val="40000"/>
                    </a:schemeClr>
                  </a:outerShdw>
                </a:effectLst>
              </a:rPr>
              <a:t>RECALL = TP / (TP + FN)</a:t>
            </a:r>
          </a:p>
        </p:txBody>
      </p:sp>
      <p:pic>
        <p:nvPicPr>
          <p:cNvPr id="14" name="Picture 13">
            <a:extLst>
              <a:ext uri="{FF2B5EF4-FFF2-40B4-BE49-F238E27FC236}">
                <a16:creationId xmlns:a16="http://schemas.microsoft.com/office/drawing/2014/main" id="{704CBB2A-BFDD-4D67-848A-095385F628A7}"/>
              </a:ext>
            </a:extLst>
          </p:cNvPr>
          <p:cNvPicPr>
            <a:picLocks noChangeAspect="1"/>
          </p:cNvPicPr>
          <p:nvPr/>
        </p:nvPicPr>
        <p:blipFill>
          <a:blip r:embed="rId4"/>
          <a:stretch>
            <a:fillRect/>
          </a:stretch>
        </p:blipFill>
        <p:spPr>
          <a:xfrm>
            <a:off x="714401" y="1526308"/>
            <a:ext cx="5374835" cy="3805384"/>
          </a:xfrm>
          <a:prstGeom prst="rect">
            <a:avLst/>
          </a:prstGeom>
        </p:spPr>
      </p:pic>
    </p:spTree>
    <p:extLst>
      <p:ext uri="{BB962C8B-B14F-4D97-AF65-F5344CB8AC3E}">
        <p14:creationId xmlns:p14="http://schemas.microsoft.com/office/powerpoint/2010/main" val="33891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11</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30735"/>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DATASET</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813F12-69BA-404C-8BB2-06A20BC80F91}"/>
              </a:ext>
            </a:extLst>
          </p:cNvPr>
          <p:cNvSpPr/>
          <p:nvPr/>
        </p:nvSpPr>
        <p:spPr>
          <a:xfrm>
            <a:off x="2666090" y="1013067"/>
            <a:ext cx="6846292" cy="2382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q"/>
            </a:pPr>
            <a:r>
              <a:rPr lang="en-IN" sz="2800" dirty="0">
                <a:solidFill>
                  <a:schemeClr val="tx1">
                    <a:lumMod val="75000"/>
                    <a:lumOff val="25000"/>
                  </a:schemeClr>
                </a:solidFill>
              </a:rPr>
              <a:t>140 K Real and Fake Faces </a:t>
            </a:r>
            <a:r>
              <a:rPr lang="en-IN" sz="2800" dirty="0">
                <a:solidFill>
                  <a:schemeClr val="tx1">
                    <a:lumMod val="75000"/>
                    <a:lumOff val="25000"/>
                  </a:schemeClr>
                </a:solidFill>
                <a:sym typeface="Wingdings" panose="05000000000000000000" pitchFamily="2" charset="2"/>
              </a:rPr>
              <a:t>From Kaggle</a:t>
            </a:r>
          </a:p>
          <a:p>
            <a:pPr marL="457200" indent="-457200">
              <a:buFont typeface="Wingdings" panose="05000000000000000000" pitchFamily="2" charset="2"/>
              <a:buChar char="q"/>
            </a:pPr>
            <a:endParaRPr lang="en-IN" sz="2800" dirty="0">
              <a:solidFill>
                <a:schemeClr val="tx1">
                  <a:lumMod val="75000"/>
                  <a:lumOff val="25000"/>
                </a:schemeClr>
              </a:solidFill>
              <a:sym typeface="Wingdings" panose="05000000000000000000" pitchFamily="2" charset="2"/>
            </a:endParaRPr>
          </a:p>
          <a:p>
            <a:pPr marL="457200" indent="-457200">
              <a:buFont typeface="Wingdings" panose="05000000000000000000" pitchFamily="2" charset="2"/>
              <a:buChar char="q"/>
            </a:pPr>
            <a:r>
              <a:rPr lang="en-IN" sz="2800" dirty="0">
                <a:solidFill>
                  <a:schemeClr val="tx1">
                    <a:lumMod val="75000"/>
                    <a:lumOff val="25000"/>
                  </a:schemeClr>
                </a:solidFill>
                <a:sym typeface="Wingdings" panose="05000000000000000000" pitchFamily="2" charset="2"/>
              </a:rPr>
              <a:t>70 K Real from Flickr</a:t>
            </a:r>
          </a:p>
          <a:p>
            <a:pPr marL="457200" indent="-457200">
              <a:buFont typeface="Wingdings" panose="05000000000000000000" pitchFamily="2" charset="2"/>
              <a:buChar char="q"/>
            </a:pPr>
            <a:endParaRPr lang="en-IN" sz="2800" dirty="0">
              <a:solidFill>
                <a:schemeClr val="tx1">
                  <a:lumMod val="75000"/>
                  <a:lumOff val="25000"/>
                </a:schemeClr>
              </a:solidFill>
              <a:sym typeface="Wingdings" panose="05000000000000000000" pitchFamily="2" charset="2"/>
            </a:endParaRPr>
          </a:p>
          <a:p>
            <a:pPr marL="457200" indent="-457200">
              <a:buFont typeface="Wingdings" panose="05000000000000000000" pitchFamily="2" charset="2"/>
              <a:buChar char="q"/>
            </a:pPr>
            <a:r>
              <a:rPr lang="en-IN" sz="2800" dirty="0">
                <a:solidFill>
                  <a:schemeClr val="tx1">
                    <a:lumMod val="75000"/>
                    <a:lumOff val="25000"/>
                  </a:schemeClr>
                </a:solidFill>
                <a:sym typeface="Wingdings" panose="05000000000000000000" pitchFamily="2" charset="2"/>
              </a:rPr>
              <a:t>70 K Fake from GAN generated </a:t>
            </a:r>
          </a:p>
        </p:txBody>
      </p:sp>
      <p:sp>
        <p:nvSpPr>
          <p:cNvPr id="16" name="Rectangle: Rounded Corners 15">
            <a:extLst>
              <a:ext uri="{FF2B5EF4-FFF2-40B4-BE49-F238E27FC236}">
                <a16:creationId xmlns:a16="http://schemas.microsoft.com/office/drawing/2014/main" id="{BDB72534-D3A9-4595-BB0A-4929BB3DD17D}"/>
              </a:ext>
            </a:extLst>
          </p:cNvPr>
          <p:cNvSpPr/>
          <p:nvPr/>
        </p:nvSpPr>
        <p:spPr>
          <a:xfrm>
            <a:off x="1200725" y="3685309"/>
            <a:ext cx="2595409" cy="225367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Train Set</a:t>
            </a:r>
          </a:p>
          <a:p>
            <a:pPr algn="ctr"/>
            <a:endParaRPr lang="en-IN" sz="2800" dirty="0"/>
          </a:p>
          <a:p>
            <a:pPr algn="ctr"/>
            <a:r>
              <a:rPr lang="en-IN" sz="2800" dirty="0"/>
              <a:t>50 K Images</a:t>
            </a:r>
          </a:p>
        </p:txBody>
      </p:sp>
      <p:sp>
        <p:nvSpPr>
          <p:cNvPr id="17" name="Rectangle: Rounded Corners 16">
            <a:extLst>
              <a:ext uri="{FF2B5EF4-FFF2-40B4-BE49-F238E27FC236}">
                <a16:creationId xmlns:a16="http://schemas.microsoft.com/office/drawing/2014/main" id="{9B92C83A-EC78-4EC4-9ECF-2D7D1252CCD9}"/>
              </a:ext>
            </a:extLst>
          </p:cNvPr>
          <p:cNvSpPr/>
          <p:nvPr/>
        </p:nvSpPr>
        <p:spPr>
          <a:xfrm>
            <a:off x="4791531" y="3685309"/>
            <a:ext cx="2595409" cy="225367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Validation Set</a:t>
            </a:r>
          </a:p>
          <a:p>
            <a:pPr algn="ctr"/>
            <a:endParaRPr lang="en-IN" sz="2800" dirty="0"/>
          </a:p>
          <a:p>
            <a:pPr algn="ctr"/>
            <a:r>
              <a:rPr lang="en-IN" sz="2800" dirty="0"/>
              <a:t>10 K Images</a:t>
            </a:r>
          </a:p>
        </p:txBody>
      </p:sp>
      <p:sp>
        <p:nvSpPr>
          <p:cNvPr id="18" name="Rectangle: Rounded Corners 17">
            <a:extLst>
              <a:ext uri="{FF2B5EF4-FFF2-40B4-BE49-F238E27FC236}">
                <a16:creationId xmlns:a16="http://schemas.microsoft.com/office/drawing/2014/main" id="{591A6BF7-AECF-4971-8C1A-0EFDF238ABD9}"/>
              </a:ext>
            </a:extLst>
          </p:cNvPr>
          <p:cNvSpPr/>
          <p:nvPr/>
        </p:nvSpPr>
        <p:spPr>
          <a:xfrm>
            <a:off x="8395866" y="3685309"/>
            <a:ext cx="2595409" cy="225367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Test Set</a:t>
            </a:r>
          </a:p>
          <a:p>
            <a:pPr algn="ctr"/>
            <a:endParaRPr lang="en-IN" sz="2800" dirty="0"/>
          </a:p>
          <a:p>
            <a:pPr algn="ctr"/>
            <a:r>
              <a:rPr lang="en-IN" sz="2800" dirty="0"/>
              <a:t>10 K Images</a:t>
            </a:r>
          </a:p>
        </p:txBody>
      </p:sp>
    </p:spTree>
    <p:extLst>
      <p:ext uri="{BB962C8B-B14F-4D97-AF65-F5344CB8AC3E}">
        <p14:creationId xmlns:p14="http://schemas.microsoft.com/office/powerpoint/2010/main" val="93662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12</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SAMPLE DATASET</a:t>
                </a: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0406FBA-79F5-4FED-B594-D77288F57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214" y="1610241"/>
            <a:ext cx="9592941" cy="4180410"/>
          </a:xfrm>
          <a:prstGeom prst="rect">
            <a:avLst/>
          </a:prstGeom>
        </p:spPr>
      </p:pic>
    </p:spTree>
    <p:extLst>
      <p:ext uri="{BB962C8B-B14F-4D97-AF65-F5344CB8AC3E}">
        <p14:creationId xmlns:p14="http://schemas.microsoft.com/office/powerpoint/2010/main" val="156249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BCFCD5B4-A1A9-4C5F-83CB-D94E05DFB639}"/>
              </a:ext>
            </a:extLst>
          </p:cNvPr>
          <p:cNvGrpSpPr/>
          <p:nvPr/>
        </p:nvGrpSpPr>
        <p:grpSpPr>
          <a:xfrm>
            <a:off x="156893" y="235405"/>
            <a:ext cx="11796684" cy="783377"/>
            <a:chOff x="217713" y="207785"/>
            <a:chExt cx="11727544" cy="783377"/>
          </a:xfrm>
        </p:grpSpPr>
        <p:sp>
          <p:nvSpPr>
            <p:cNvPr id="8" name="Rectangle 7">
              <a:extLst>
                <a:ext uri="{FF2B5EF4-FFF2-40B4-BE49-F238E27FC236}">
                  <a16:creationId xmlns:a16="http://schemas.microsoft.com/office/drawing/2014/main" id="{23188355-2873-47CE-962A-01B2200CB514}"/>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VISION</a:t>
              </a:r>
            </a:p>
          </p:txBody>
        </p:sp>
        <p:grpSp>
          <p:nvGrpSpPr>
            <p:cNvPr id="9" name="Group 197">
              <a:extLst>
                <a:ext uri="{FF2B5EF4-FFF2-40B4-BE49-F238E27FC236}">
                  <a16:creationId xmlns:a16="http://schemas.microsoft.com/office/drawing/2014/main" id="{693AF85E-D088-44FB-AFED-31A9DC7C4A26}"/>
                </a:ext>
              </a:extLst>
            </p:cNvPr>
            <p:cNvGrpSpPr/>
            <p:nvPr/>
          </p:nvGrpSpPr>
          <p:grpSpPr>
            <a:xfrm>
              <a:off x="298765" y="281995"/>
              <a:ext cx="11646492" cy="632406"/>
              <a:chOff x="298765" y="281995"/>
              <a:chExt cx="11646492" cy="632406"/>
            </a:xfrm>
          </p:grpSpPr>
          <p:pic>
            <p:nvPicPr>
              <p:cNvPr id="10" name="Picture 9" descr="Logo, company name&#10;&#10;Description automatically generated">
                <a:extLst>
                  <a:ext uri="{FF2B5EF4-FFF2-40B4-BE49-F238E27FC236}">
                    <a16:creationId xmlns:a16="http://schemas.microsoft.com/office/drawing/2014/main" id="{03BE0E90-9AAF-4BE6-8719-5A4789830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1" name="Picture 17" descr="D:\GAYU\manthan\download.png">
                <a:extLst>
                  <a:ext uri="{FF2B5EF4-FFF2-40B4-BE49-F238E27FC236}">
                    <a16:creationId xmlns:a16="http://schemas.microsoft.com/office/drawing/2014/main" id="{78B0541C-06B2-4C42-92DE-C21F44C6270A}"/>
                  </a:ext>
                </a:extLst>
              </p:cNvPr>
              <p:cNvPicPr>
                <a:picLocks noChangeAspect="1" noChangeArrowheads="1"/>
              </p:cNvPicPr>
              <p:nvPr/>
            </p:nvPicPr>
            <p:blipFill>
              <a:blip r:embed="rId3"/>
              <a:srcRect/>
              <a:stretch>
                <a:fillRect/>
              </a:stretch>
            </p:blipFill>
            <p:spPr bwMode="auto">
              <a:xfrm>
                <a:off x="298765" y="281995"/>
                <a:ext cx="1351129" cy="573444"/>
              </a:xfrm>
              <a:prstGeom prst="rect">
                <a:avLst/>
              </a:prstGeom>
              <a:noFill/>
            </p:spPr>
          </p:pic>
        </p:grpSp>
      </p:grpSp>
      <p:pic>
        <p:nvPicPr>
          <p:cNvPr id="15" name="Content Placeholder 14">
            <a:extLst>
              <a:ext uri="{FF2B5EF4-FFF2-40B4-BE49-F238E27FC236}">
                <a16:creationId xmlns:a16="http://schemas.microsoft.com/office/drawing/2014/main" id="{22D8182C-F862-4AFB-9E25-DB4F546C553A}"/>
              </a:ext>
            </a:extLst>
          </p:cNvPr>
          <p:cNvPicPr>
            <a:picLocks noGrp="1" noChangeAspect="1"/>
          </p:cNvPicPr>
          <p:nvPr>
            <p:ph idx="1"/>
          </p:nvPr>
        </p:nvPicPr>
        <p:blipFill>
          <a:blip r:embed="rId4"/>
          <a:stretch>
            <a:fillRect/>
          </a:stretch>
        </p:blipFill>
        <p:spPr>
          <a:xfrm>
            <a:off x="156893" y="1018782"/>
            <a:ext cx="11669486" cy="5231070"/>
          </a:xfrm>
        </p:spPr>
      </p:pic>
      <p:cxnSp>
        <p:nvCxnSpPr>
          <p:cNvPr id="16" name="Straight Connector 15">
            <a:extLst>
              <a:ext uri="{FF2B5EF4-FFF2-40B4-BE49-F238E27FC236}">
                <a16:creationId xmlns:a16="http://schemas.microsoft.com/office/drawing/2014/main" id="{606940B4-5AC6-438D-9C0A-C41F7C4C53C4}"/>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94B959-61FB-48EB-92FD-ABFDF10D6ACC}"/>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5A5453-C468-482A-9469-1D0D7AC056CB}"/>
              </a:ext>
            </a:extLst>
          </p:cNvPr>
          <p:cNvCxnSpPr>
            <a:cxnSpLocks/>
          </p:cNvCxnSpPr>
          <p:nvPr/>
        </p:nvCxnSpPr>
        <p:spPr>
          <a:xfrm>
            <a:off x="12164292" y="3958229"/>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C832D4-ACC2-47F0-A070-BED29E2CC47F}"/>
              </a:ext>
            </a:extLst>
          </p:cNvPr>
          <p:cNvSpPr>
            <a:spLocks noGrp="1"/>
          </p:cNvSpPr>
          <p:nvPr>
            <p:ph type="sldNum" sz="quarter" idx="12"/>
          </p:nvPr>
        </p:nvSpPr>
        <p:spPr/>
        <p:txBody>
          <a:bodyPr/>
          <a:lstStyle/>
          <a:p>
            <a:fld id="{31599C52-5F75-4F4B-834C-BE0CEDAE4509}" type="slidenum">
              <a:rPr lang="en-ID" smtClean="0"/>
              <a:pPr/>
              <a:t>13</a:t>
            </a:fld>
            <a:endParaRPr lang="en-ID"/>
          </a:p>
        </p:txBody>
      </p:sp>
      <p:sp>
        <p:nvSpPr>
          <p:cNvPr id="12" name="TextBox 11">
            <a:extLst>
              <a:ext uri="{FF2B5EF4-FFF2-40B4-BE49-F238E27FC236}">
                <a16:creationId xmlns:a16="http://schemas.microsoft.com/office/drawing/2014/main" id="{C4B2A9F3-AD6E-4CA4-AC49-B837ACF28315}"/>
              </a:ext>
            </a:extLst>
          </p:cNvPr>
          <p:cNvSpPr txBox="1"/>
          <p:nvPr/>
        </p:nvSpPr>
        <p:spPr>
          <a:xfrm>
            <a:off x="10289310" y="6033349"/>
            <a:ext cx="1653066" cy="307777"/>
          </a:xfrm>
          <a:prstGeom prst="rect">
            <a:avLst/>
          </a:prstGeom>
          <a:noFill/>
        </p:spPr>
        <p:txBody>
          <a:bodyPr wrap="square" rtlCol="0">
            <a:spAutoFit/>
          </a:bodyPr>
          <a:lstStyle/>
          <a:p>
            <a:r>
              <a:rPr lang="en-IN" sz="1400" u="sng" dirty="0">
                <a:solidFill>
                  <a:srgbClr val="00B0F0"/>
                </a:solidFill>
              </a:rPr>
              <a:t>Source : Own Image</a:t>
            </a:r>
          </a:p>
        </p:txBody>
      </p:sp>
    </p:spTree>
    <p:extLst>
      <p:ext uri="{BB962C8B-B14F-4D97-AF65-F5344CB8AC3E}">
        <p14:creationId xmlns:p14="http://schemas.microsoft.com/office/powerpoint/2010/main" val="260081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pPr marL="171450" indent="-171450">
              <a:buFont typeface="Wingdings" panose="05000000000000000000" pitchFamily="2" charset="2"/>
              <a:buChar char="q"/>
            </a:pPr>
            <a:fld id="{31599C52-5F75-4F4B-834C-BE0CEDAE4509}" type="slidenum">
              <a:rPr lang="en-ID" smtClean="0"/>
              <a:pPr marL="171450" indent="-171450">
                <a:buFont typeface="Wingdings" panose="05000000000000000000" pitchFamily="2" charset="2"/>
                <a:buChar char="q"/>
              </a:pPr>
              <a:t>14</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q"/>
                </a:pP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9FCC0FB-BA1A-4C47-BEA7-4C7FD3407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887" y="1445420"/>
            <a:ext cx="3967160" cy="3967160"/>
          </a:xfrm>
          <a:prstGeom prst="rect">
            <a:avLst/>
          </a:prstGeom>
        </p:spPr>
      </p:pic>
      <p:sp>
        <p:nvSpPr>
          <p:cNvPr id="14" name="Oval 13">
            <a:extLst>
              <a:ext uri="{FF2B5EF4-FFF2-40B4-BE49-F238E27FC236}">
                <a16:creationId xmlns:a16="http://schemas.microsoft.com/office/drawing/2014/main" id="{ADEE896C-56DA-4236-97C8-FDEE508A84CC}"/>
              </a:ext>
            </a:extLst>
          </p:cNvPr>
          <p:cNvSpPr/>
          <p:nvPr/>
        </p:nvSpPr>
        <p:spPr>
          <a:xfrm>
            <a:off x="2556365" y="3125249"/>
            <a:ext cx="360484" cy="3429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a:p>
        </p:txBody>
      </p:sp>
      <p:sp>
        <p:nvSpPr>
          <p:cNvPr id="15" name="Oval 14">
            <a:extLst>
              <a:ext uri="{FF2B5EF4-FFF2-40B4-BE49-F238E27FC236}">
                <a16:creationId xmlns:a16="http://schemas.microsoft.com/office/drawing/2014/main" id="{D2E1D24A-F5BC-49EF-8E8F-F584464C40CB}"/>
              </a:ext>
            </a:extLst>
          </p:cNvPr>
          <p:cNvSpPr/>
          <p:nvPr/>
        </p:nvSpPr>
        <p:spPr>
          <a:xfrm>
            <a:off x="3550078" y="3130761"/>
            <a:ext cx="360484" cy="3429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a:p>
        </p:txBody>
      </p:sp>
      <p:cxnSp>
        <p:nvCxnSpPr>
          <p:cNvPr id="17" name="Straight Connector 16">
            <a:extLst>
              <a:ext uri="{FF2B5EF4-FFF2-40B4-BE49-F238E27FC236}">
                <a16:creationId xmlns:a16="http://schemas.microsoft.com/office/drawing/2014/main" id="{2DA3A332-B87A-41DB-9E9E-1F4B4A3BA8CC}"/>
              </a:ext>
            </a:extLst>
          </p:cNvPr>
          <p:cNvCxnSpPr>
            <a:stCxn id="14" idx="6"/>
            <a:endCxn id="15" idx="2"/>
          </p:cNvCxnSpPr>
          <p:nvPr/>
        </p:nvCxnSpPr>
        <p:spPr>
          <a:xfrm>
            <a:off x="2916849" y="3296699"/>
            <a:ext cx="633229" cy="551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2D405A-D965-40EE-862D-D56A42DB07B1}"/>
              </a:ext>
            </a:extLst>
          </p:cNvPr>
          <p:cNvCxnSpPr>
            <a:cxnSpLocks/>
          </p:cNvCxnSpPr>
          <p:nvPr/>
        </p:nvCxnSpPr>
        <p:spPr>
          <a:xfrm>
            <a:off x="3258467" y="3296699"/>
            <a:ext cx="0" cy="8268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3977FF7-57EF-4AEC-B26A-1A8B5A51AB53}"/>
              </a:ext>
            </a:extLst>
          </p:cNvPr>
          <p:cNvSpPr/>
          <p:nvPr/>
        </p:nvSpPr>
        <p:spPr>
          <a:xfrm>
            <a:off x="2620110" y="4123592"/>
            <a:ext cx="1290453" cy="3328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a:p>
        </p:txBody>
      </p:sp>
      <p:sp>
        <p:nvSpPr>
          <p:cNvPr id="23" name="Rectangle 22">
            <a:extLst>
              <a:ext uri="{FF2B5EF4-FFF2-40B4-BE49-F238E27FC236}">
                <a16:creationId xmlns:a16="http://schemas.microsoft.com/office/drawing/2014/main" id="{0D8EB2E6-BBFB-4BD1-BE43-8861C2B14236}"/>
              </a:ext>
            </a:extLst>
          </p:cNvPr>
          <p:cNvSpPr/>
          <p:nvPr/>
        </p:nvSpPr>
        <p:spPr>
          <a:xfrm>
            <a:off x="6096000" y="1133344"/>
            <a:ext cx="7290875" cy="4881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q"/>
            </a:pPr>
            <a:r>
              <a:rPr lang="en-IN" sz="2800" dirty="0">
                <a:solidFill>
                  <a:sysClr val="windowText" lastClr="000000"/>
                </a:solidFill>
              </a:rPr>
              <a:t>POSITION OF EYE</a:t>
            </a:r>
          </a:p>
          <a:p>
            <a:pPr marL="285750" indent="-285750">
              <a:lnSpc>
                <a:spcPct val="150000"/>
              </a:lnSpc>
              <a:buFont typeface="Wingdings" panose="05000000000000000000" pitchFamily="2" charset="2"/>
              <a:buChar char="q"/>
            </a:pPr>
            <a:r>
              <a:rPr lang="en-IN" sz="2800" dirty="0">
                <a:solidFill>
                  <a:sysClr val="windowText" lastClr="000000"/>
                </a:solidFill>
              </a:rPr>
              <a:t>POSITION OF NOSE</a:t>
            </a:r>
          </a:p>
          <a:p>
            <a:pPr marL="285750" indent="-285750">
              <a:lnSpc>
                <a:spcPct val="150000"/>
              </a:lnSpc>
              <a:buFont typeface="Wingdings" panose="05000000000000000000" pitchFamily="2" charset="2"/>
              <a:buChar char="q"/>
            </a:pPr>
            <a:r>
              <a:rPr lang="en-IN" sz="2800" dirty="0">
                <a:solidFill>
                  <a:sysClr val="windowText" lastClr="000000"/>
                </a:solidFill>
              </a:rPr>
              <a:t>POSITION OF LIPS</a:t>
            </a:r>
          </a:p>
        </p:txBody>
      </p:sp>
      <p:sp>
        <p:nvSpPr>
          <p:cNvPr id="24" name="Rectangle 23">
            <a:extLst>
              <a:ext uri="{FF2B5EF4-FFF2-40B4-BE49-F238E27FC236}">
                <a16:creationId xmlns:a16="http://schemas.microsoft.com/office/drawing/2014/main" id="{37244072-A7BA-427F-87DF-EE9CAAA199CA}"/>
              </a:ext>
            </a:extLst>
          </p:cNvPr>
          <p:cNvSpPr/>
          <p:nvPr/>
        </p:nvSpPr>
        <p:spPr>
          <a:xfrm>
            <a:off x="1898662" y="258996"/>
            <a:ext cx="8001796" cy="630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APPROACH</a:t>
            </a:r>
            <a:endParaRPr lang="en-IN" sz="3200" b="1" dirty="0">
              <a:solidFill>
                <a:schemeClr val="tx1">
                  <a:lumMod val="65000"/>
                  <a:lumOff val="35000"/>
                </a:schemeClr>
              </a:solidFill>
            </a:endParaRPr>
          </a:p>
        </p:txBody>
      </p:sp>
    </p:spTree>
    <p:extLst>
      <p:ext uri="{BB962C8B-B14F-4D97-AF65-F5344CB8AC3E}">
        <p14:creationId xmlns:p14="http://schemas.microsoft.com/office/powerpoint/2010/main" val="91015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15</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ACHIEVED ACCURACY</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3606AEF5-5FE5-41D3-9F24-27CD9DD02290}"/>
              </a:ext>
            </a:extLst>
          </p:cNvPr>
          <p:cNvSpPr/>
          <p:nvPr/>
        </p:nvSpPr>
        <p:spPr>
          <a:xfrm>
            <a:off x="2427240" y="1068358"/>
            <a:ext cx="7323992" cy="2083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MODEL ON REAL AND ARTIFICIALLY GENERATED DEEPFAKE IMAGE DETECTION</a:t>
            </a:r>
          </a:p>
        </p:txBody>
      </p:sp>
      <p:sp>
        <p:nvSpPr>
          <p:cNvPr id="3" name="Rectangle 2">
            <a:extLst>
              <a:ext uri="{FF2B5EF4-FFF2-40B4-BE49-F238E27FC236}">
                <a16:creationId xmlns:a16="http://schemas.microsoft.com/office/drawing/2014/main" id="{0917443C-382D-41A8-8A21-9FA04657DD6F}"/>
              </a:ext>
            </a:extLst>
          </p:cNvPr>
          <p:cNvSpPr/>
          <p:nvPr/>
        </p:nvSpPr>
        <p:spPr>
          <a:xfrm>
            <a:off x="966217" y="3555478"/>
            <a:ext cx="10259566" cy="2083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IN" sz="9600" b="1" dirty="0">
                <a:ln/>
                <a:solidFill>
                  <a:schemeClr val="accent4"/>
                </a:solidFill>
              </a:rPr>
              <a:t>86%</a:t>
            </a:r>
            <a:r>
              <a:rPr lang="en-IN" sz="9600" b="1" dirty="0">
                <a:ln/>
                <a:solidFill>
                  <a:schemeClr val="accent4"/>
                </a:solidFill>
                <a:sym typeface="Wingdings" panose="05000000000000000000" pitchFamily="2" charset="2"/>
              </a:rPr>
              <a:t> 91% 96%</a:t>
            </a:r>
            <a:endParaRPr lang="en-IN" sz="9600" b="1" dirty="0">
              <a:ln/>
              <a:solidFill>
                <a:schemeClr val="accent4"/>
              </a:solidFill>
            </a:endParaRPr>
          </a:p>
        </p:txBody>
      </p:sp>
    </p:spTree>
    <p:extLst>
      <p:ext uri="{BB962C8B-B14F-4D97-AF65-F5344CB8AC3E}">
        <p14:creationId xmlns:p14="http://schemas.microsoft.com/office/powerpoint/2010/main" val="65666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71F3AF-E839-4269-BB3A-8A30F0A06850}"/>
              </a:ext>
            </a:extLst>
          </p:cNvPr>
          <p:cNvCxnSpPr>
            <a:cxnSpLocks/>
          </p:cNvCxnSpPr>
          <p:nvPr/>
        </p:nvCxnSpPr>
        <p:spPr>
          <a:xfrm>
            <a:off x="12170735" y="4475103"/>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09F869-9D72-44C5-AA37-4E512A37E6C4}"/>
              </a:ext>
            </a:extLst>
          </p:cNvPr>
          <p:cNvSpPr/>
          <p:nvPr/>
        </p:nvSpPr>
        <p:spPr>
          <a:xfrm flipH="1">
            <a:off x="917970" y="1345862"/>
            <a:ext cx="10433521" cy="800219"/>
          </a:xfrm>
          <a:prstGeom prst="rect">
            <a:avLst/>
          </a:prstGeom>
        </p:spPr>
        <p:txBody>
          <a:bodyPr wrap="square" lIns="0" tIns="0" rIns="0" bIns="0">
            <a:spAutoFit/>
          </a:bodyPr>
          <a:lstStyle/>
          <a:p>
            <a:pPr algn="ctr"/>
            <a:r>
              <a:rPr lang="en-ID" sz="2800" b="1" dirty="0">
                <a:solidFill>
                  <a:srgbClr val="073061"/>
                </a:solidFill>
                <a:effectLst>
                  <a:outerShdw blurRad="38100" dist="38100" dir="2700000" algn="tl">
                    <a:srgbClr val="000000">
                      <a:alpha val="43137"/>
                    </a:srgbClr>
                  </a:outerShdw>
                </a:effectLst>
                <a:cs typeface="Arial" panose="020B0604020202020204" pitchFamily="34" charset="0"/>
              </a:rPr>
              <a:t>IDEA INTRODUCTION</a:t>
            </a:r>
          </a:p>
          <a:p>
            <a:r>
              <a:rPr lang="en-ID" sz="2400" b="1" dirty="0">
                <a:solidFill>
                  <a:srgbClr val="073061"/>
                </a:solidFill>
                <a:latin typeface="Arial" panose="020B0604020202020204" pitchFamily="34" charset="0"/>
                <a:cs typeface="Arial" panose="020B0604020202020204" pitchFamily="34" charset="0"/>
              </a:rPr>
              <a:t>                                                                                   </a:t>
            </a:r>
            <a:endParaRPr lang="en-ID" sz="2400" b="1" dirty="0">
              <a:solidFill>
                <a:srgbClr val="073061"/>
              </a:solidFill>
              <a:effectLst>
                <a:outerShdw blurRad="38100" dist="38100" dir="2700000" algn="tl">
                  <a:srgbClr val="000000">
                    <a:alpha val="43137"/>
                  </a:srgbClr>
                </a:outerShdw>
              </a:effectLst>
              <a:cs typeface="Arial" panose="020B0604020202020204" pitchFamily="34" charset="0"/>
            </a:endParaRPr>
          </a:p>
        </p:txBody>
      </p:sp>
      <p:grpSp>
        <p:nvGrpSpPr>
          <p:cNvPr id="30" name="Group 3">
            <a:extLst>
              <a:ext uri="{FF2B5EF4-FFF2-40B4-BE49-F238E27FC236}">
                <a16:creationId xmlns:a16="http://schemas.microsoft.com/office/drawing/2014/main" id="{19E83BA9-4C35-474F-81CF-B8C597F1EF46}"/>
              </a:ext>
            </a:extLst>
          </p:cNvPr>
          <p:cNvGrpSpPr/>
          <p:nvPr/>
        </p:nvGrpSpPr>
        <p:grpSpPr>
          <a:xfrm>
            <a:off x="197658" y="219483"/>
            <a:ext cx="11796684" cy="783377"/>
            <a:chOff x="217713" y="207785"/>
            <a:chExt cx="11727544" cy="783377"/>
          </a:xfrm>
        </p:grpSpPr>
        <p:sp>
          <p:nvSpPr>
            <p:cNvPr id="31" name="Rectangle 30">
              <a:extLst>
                <a:ext uri="{FF2B5EF4-FFF2-40B4-BE49-F238E27FC236}">
                  <a16:creationId xmlns:a16="http://schemas.microsoft.com/office/drawing/2014/main" id="{ACE52879-FBA9-4276-8E7E-215E757E3C1A}"/>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VIDEO DETECTION</a:t>
              </a:r>
              <a:endParaRPr lang="en-IN" sz="3200" b="1" dirty="0">
                <a:solidFill>
                  <a:schemeClr val="tx1">
                    <a:lumMod val="65000"/>
                    <a:lumOff val="35000"/>
                  </a:schemeClr>
                </a:solidFill>
              </a:endParaRPr>
            </a:p>
          </p:txBody>
        </p:sp>
        <p:grpSp>
          <p:nvGrpSpPr>
            <p:cNvPr id="32" name="Group 197">
              <a:extLst>
                <a:ext uri="{FF2B5EF4-FFF2-40B4-BE49-F238E27FC236}">
                  <a16:creationId xmlns:a16="http://schemas.microsoft.com/office/drawing/2014/main" id="{FBCFEE34-FA02-4328-8C4E-F8C33E3D98A5}"/>
                </a:ext>
              </a:extLst>
            </p:cNvPr>
            <p:cNvGrpSpPr/>
            <p:nvPr/>
          </p:nvGrpSpPr>
          <p:grpSpPr>
            <a:xfrm>
              <a:off x="298765" y="281995"/>
              <a:ext cx="11646492" cy="632406"/>
              <a:chOff x="298765" y="281995"/>
              <a:chExt cx="11646492" cy="632406"/>
            </a:xfrm>
          </p:grpSpPr>
          <p:pic>
            <p:nvPicPr>
              <p:cNvPr id="33" name="Picture 32" descr="Logo, company name&#10;&#10;Description automatically generated">
                <a:extLst>
                  <a:ext uri="{FF2B5EF4-FFF2-40B4-BE49-F238E27FC236}">
                    <a16:creationId xmlns:a16="http://schemas.microsoft.com/office/drawing/2014/main" id="{9DA6B9E4-1C9B-466A-9D23-5BCD95A1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35" name="Picture 17" descr="D:\GAYU\manthan\download.png">
                <a:extLst>
                  <a:ext uri="{FF2B5EF4-FFF2-40B4-BE49-F238E27FC236}">
                    <a16:creationId xmlns:a16="http://schemas.microsoft.com/office/drawing/2014/main" id="{37F1C645-D6C6-4C84-AE0E-B4B26C211F8F}"/>
                  </a:ext>
                </a:extLst>
              </p:cNvPr>
              <p:cNvPicPr>
                <a:picLocks noChangeAspect="1" noChangeArrowheads="1"/>
              </p:cNvPicPr>
              <p:nvPr/>
            </p:nvPicPr>
            <p:blipFill>
              <a:blip r:embed="rId3"/>
              <a:srcRect/>
              <a:stretch>
                <a:fillRect/>
              </a:stretch>
            </p:blipFill>
            <p:spPr bwMode="auto">
              <a:xfrm>
                <a:off x="298765" y="302974"/>
                <a:ext cx="1351129" cy="573444"/>
              </a:xfrm>
              <a:prstGeom prst="rect">
                <a:avLst/>
              </a:prstGeom>
              <a:noFill/>
            </p:spPr>
          </p:pic>
        </p:grpSp>
      </p:grpSp>
      <p:cxnSp>
        <p:nvCxnSpPr>
          <p:cNvPr id="36" name="Straight Connector 35">
            <a:extLst>
              <a:ext uri="{FF2B5EF4-FFF2-40B4-BE49-F238E27FC236}">
                <a16:creationId xmlns:a16="http://schemas.microsoft.com/office/drawing/2014/main" id="{D0903438-5666-4808-A570-A5F6E02C530C}"/>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DFB3BBB-7A7C-41A0-BD38-E4E68666DEAC}"/>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37" name="Rectangle 36">
            <a:extLst>
              <a:ext uri="{FF2B5EF4-FFF2-40B4-BE49-F238E27FC236}">
                <a16:creationId xmlns:a16="http://schemas.microsoft.com/office/drawing/2014/main" id="{FA56C410-C97C-4D03-91B1-F41C22B2EF81}"/>
              </a:ext>
            </a:extLst>
          </p:cNvPr>
          <p:cNvSpPr/>
          <p:nvPr/>
        </p:nvSpPr>
        <p:spPr>
          <a:xfrm flipH="1">
            <a:off x="1505529" y="2146081"/>
            <a:ext cx="9233226" cy="3262432"/>
          </a:xfrm>
          <a:prstGeom prst="rect">
            <a:avLst/>
          </a:prstGeom>
        </p:spPr>
        <p:txBody>
          <a:bodyPr wrap="square" lIns="0" tIns="0" rIns="0" bIns="0">
            <a:spAutoFit/>
          </a:bodyPr>
          <a:lstStyle/>
          <a:p>
            <a:pPr marL="285750" indent="-285750" algn="just">
              <a:buFont typeface="Arial" panose="020B0604020202020204" pitchFamily="34" charset="0"/>
              <a:buChar char="•"/>
            </a:pPr>
            <a:r>
              <a:rPr lang="en-US" sz="2400" i="0" dirty="0">
                <a:solidFill>
                  <a:schemeClr val="tx1">
                    <a:lumMod val="65000"/>
                    <a:lumOff val="35000"/>
                  </a:schemeClr>
                </a:solidFill>
                <a:effectLst/>
              </a:rPr>
              <a:t>Deepfakes</a:t>
            </a:r>
            <a:r>
              <a:rPr lang="en-US" sz="2400" b="0" i="0" dirty="0">
                <a:solidFill>
                  <a:schemeClr val="tx1">
                    <a:lumMod val="65000"/>
                    <a:lumOff val="35000"/>
                  </a:schemeClr>
                </a:solidFill>
                <a:effectLst/>
              </a:rPr>
              <a:t> are </a:t>
            </a:r>
            <a:r>
              <a:rPr lang="en-US" sz="2400" b="0" i="0" u="none" strike="noStrike" dirty="0">
                <a:solidFill>
                  <a:schemeClr val="tx1">
                    <a:lumMod val="65000"/>
                    <a:lumOff val="35000"/>
                  </a:schemeClr>
                </a:solidFill>
                <a:effectLst/>
              </a:rPr>
              <a:t>synthetic media</a:t>
            </a:r>
            <a:r>
              <a:rPr lang="en-US" sz="2400" b="0" i="0" u="none" strike="noStrike" baseline="30000" dirty="0">
                <a:solidFill>
                  <a:schemeClr val="tx1">
                    <a:lumMod val="65000"/>
                    <a:lumOff val="35000"/>
                  </a:schemeClr>
                </a:solidFill>
                <a:effectLst/>
              </a:rPr>
              <a:t> </a:t>
            </a:r>
            <a:r>
              <a:rPr lang="en-US" sz="2400" b="0" i="0" dirty="0">
                <a:solidFill>
                  <a:schemeClr val="tx1">
                    <a:lumMod val="65000"/>
                    <a:lumOff val="35000"/>
                  </a:schemeClr>
                </a:solidFill>
                <a:effectLst/>
              </a:rPr>
              <a:t>in which a person in an existing </a:t>
            </a:r>
            <a:r>
              <a:rPr lang="en-US" sz="2400" dirty="0">
                <a:solidFill>
                  <a:schemeClr val="tx1">
                    <a:lumMod val="65000"/>
                    <a:lumOff val="35000"/>
                  </a:schemeClr>
                </a:solidFill>
              </a:rPr>
              <a:t>video</a:t>
            </a:r>
            <a:r>
              <a:rPr lang="en-US" sz="2400" b="0" i="0" dirty="0">
                <a:solidFill>
                  <a:schemeClr val="tx1">
                    <a:lumMod val="65000"/>
                    <a:lumOff val="35000"/>
                  </a:schemeClr>
                </a:solidFill>
                <a:effectLst/>
              </a:rPr>
              <a:t> is replaced with someone else's likeness</a:t>
            </a:r>
          </a:p>
          <a:p>
            <a:pPr marL="285750" indent="-285750" algn="just">
              <a:buFont typeface="Arial" panose="020B0604020202020204" pitchFamily="34" charset="0"/>
              <a:buChar char="•"/>
            </a:pPr>
            <a:endParaRPr lang="en-US" sz="2400" dirty="0">
              <a:solidFill>
                <a:schemeClr val="tx1">
                  <a:lumMod val="65000"/>
                  <a:lumOff val="35000"/>
                </a:schemeClr>
              </a:solidFill>
              <a:cs typeface="Times New Roman" panose="02020603050405020304" pitchFamily="18" charset="0"/>
            </a:endParaRPr>
          </a:p>
          <a:p>
            <a:pPr marL="285750" indent="-285750" algn="just">
              <a:buFont typeface="Arial" panose="020B0604020202020204" pitchFamily="34" charset="0"/>
              <a:buChar char="•"/>
            </a:pPr>
            <a:r>
              <a:rPr lang="en-US" sz="2400" b="0" i="0" dirty="0">
                <a:solidFill>
                  <a:schemeClr val="tx1">
                    <a:lumMod val="65000"/>
                    <a:lumOff val="35000"/>
                  </a:schemeClr>
                </a:solidFill>
                <a:effectLst/>
              </a:rPr>
              <a:t>It can create videos of public figures doing or saying things they never did</a:t>
            </a:r>
            <a:endParaRPr lang="en-US" sz="2400" dirty="0">
              <a:solidFill>
                <a:schemeClr val="tx1">
                  <a:lumMod val="65000"/>
                  <a:lumOff val="35000"/>
                </a:schemeClr>
              </a:solidFill>
              <a:latin typeface="Georgia" panose="02040502050405020303"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solidFill>
                <a:srgbClr val="000000"/>
              </a:solidFill>
              <a:latin typeface="Georgia" panose="02040502050405020303" pitchFamily="18" charset="0"/>
              <a:cs typeface="Times New Roman" panose="02020603050405020304" pitchFamily="18" charset="0"/>
            </a:endParaRPr>
          </a:p>
          <a:p>
            <a:pPr marL="285750" indent="-285750" algn="just">
              <a:buFont typeface="Arial" panose="020B0604020202020204" pitchFamily="34" charset="0"/>
              <a:buChar char="•"/>
            </a:pPr>
            <a:r>
              <a:rPr lang="en-US" sz="2400" b="0" i="0" dirty="0">
                <a:solidFill>
                  <a:schemeClr val="tx1">
                    <a:lumMod val="65000"/>
                    <a:lumOff val="35000"/>
                  </a:schemeClr>
                </a:solidFill>
                <a:effectLst/>
              </a:rPr>
              <a:t>The creator behind those videos has turned it into a profession by launching a company called Metaphysic to make hyper realistic videos with AI.</a:t>
            </a:r>
          </a:p>
        </p:txBody>
      </p:sp>
    </p:spTree>
    <p:extLst>
      <p:ext uri="{BB962C8B-B14F-4D97-AF65-F5344CB8AC3E}">
        <p14:creationId xmlns:p14="http://schemas.microsoft.com/office/powerpoint/2010/main" val="10154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17</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16856"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OUTCOME</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17F13F2F-C705-4E28-A349-6D1713809DEF}"/>
              </a:ext>
            </a:extLst>
          </p:cNvPr>
          <p:cNvSpPr/>
          <p:nvPr/>
        </p:nvSpPr>
        <p:spPr>
          <a:xfrm flipH="1">
            <a:off x="1250187" y="1852707"/>
            <a:ext cx="9661241" cy="3323987"/>
          </a:xfrm>
          <a:prstGeom prst="rect">
            <a:avLst/>
          </a:prstGeom>
        </p:spPr>
        <p:txBody>
          <a:bodyPr wrap="square" lIns="0" tIns="0" rIns="0" bIns="0">
            <a:spAutoFit/>
          </a:bodyPr>
          <a:lstStyle/>
          <a:p>
            <a:pPr algn="just"/>
            <a:r>
              <a:rPr lang="en-US" sz="2400" dirty="0">
                <a:solidFill>
                  <a:srgbClr val="073061"/>
                </a:solidFill>
                <a:cs typeface="Segoe UI" panose="020B0502040204020203" pitchFamily="34" charset="0"/>
              </a:rPr>
              <a:t>		Our outcome is to categorize between real and fake or artificially generated videos which more likely as real ones using Generative  Adversarial  Network.</a:t>
            </a:r>
          </a:p>
          <a:p>
            <a:pPr algn="just"/>
            <a:endParaRPr lang="en-US" sz="2400" dirty="0">
              <a:solidFill>
                <a:srgbClr val="073061"/>
              </a:solidFill>
              <a:cs typeface="Segoe UI" panose="020B0502040204020203" pitchFamily="34" charset="0"/>
            </a:endParaRPr>
          </a:p>
          <a:p>
            <a:pPr algn="just"/>
            <a:r>
              <a:rPr lang="en-US" sz="2400" dirty="0">
                <a:solidFill>
                  <a:srgbClr val="073061"/>
                </a:solidFill>
                <a:cs typeface="Segoe UI" panose="020B0502040204020203" pitchFamily="34" charset="0"/>
              </a:rPr>
              <a:t>		</a:t>
            </a:r>
            <a:r>
              <a:rPr lang="en-US" sz="2400" dirty="0">
                <a:solidFill>
                  <a:srgbClr val="002060"/>
                </a:solidFill>
                <a:cs typeface="Calibri" panose="020F0502020204030204" pitchFamily="34" charset="0"/>
              </a:rPr>
              <a:t>Deepfake digital videos have serious negative impacts on news integrity, legal forensics and social security.</a:t>
            </a:r>
          </a:p>
          <a:p>
            <a:pPr algn="just"/>
            <a:endParaRPr lang="en-US" sz="2400" dirty="0">
              <a:solidFill>
                <a:srgbClr val="002060"/>
              </a:solidFill>
              <a:cs typeface="Calibri" panose="020F0502020204030204" pitchFamily="34" charset="0"/>
            </a:endParaRPr>
          </a:p>
          <a:p>
            <a:pPr algn="just"/>
            <a:r>
              <a:rPr lang="en-US" sz="2400" dirty="0">
                <a:solidFill>
                  <a:srgbClr val="002060"/>
                </a:solidFill>
                <a:cs typeface="Calibri" panose="020F0502020204030204" pitchFamily="34" charset="0"/>
              </a:rPr>
              <a:t>		In order to detect deep fake digital videos more accurately, a hybrid Generative Adversarial Networks (GAN) is proposed.</a:t>
            </a:r>
            <a:endParaRPr lang="en-ID" sz="2400" dirty="0">
              <a:solidFill>
                <a:srgbClr val="002060"/>
              </a:solidFill>
              <a:cs typeface="Calibri" panose="020F0502020204030204" pitchFamily="34" charset="0"/>
            </a:endParaRPr>
          </a:p>
        </p:txBody>
      </p:sp>
    </p:spTree>
    <p:extLst>
      <p:ext uri="{BB962C8B-B14F-4D97-AF65-F5344CB8AC3E}">
        <p14:creationId xmlns:p14="http://schemas.microsoft.com/office/powerpoint/2010/main" val="228611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18</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APPROACH</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E6BB64A-FF17-4569-87CB-B812C82B9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853" y="1338590"/>
            <a:ext cx="4405717" cy="4405717"/>
          </a:xfrm>
          <a:prstGeom prst="rect">
            <a:avLst/>
          </a:prstGeom>
        </p:spPr>
      </p:pic>
      <p:sp>
        <p:nvSpPr>
          <p:cNvPr id="14" name="Rectangle 13">
            <a:extLst>
              <a:ext uri="{FF2B5EF4-FFF2-40B4-BE49-F238E27FC236}">
                <a16:creationId xmlns:a16="http://schemas.microsoft.com/office/drawing/2014/main" id="{2BAD3CA1-C45D-45BB-9465-E0358090A86B}"/>
              </a:ext>
            </a:extLst>
          </p:cNvPr>
          <p:cNvSpPr/>
          <p:nvPr/>
        </p:nvSpPr>
        <p:spPr>
          <a:xfrm>
            <a:off x="6102994" y="1828631"/>
            <a:ext cx="4714630" cy="3200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Wingdings" panose="05000000000000000000" pitchFamily="2" charset="2"/>
              <a:buChar char="q"/>
            </a:pPr>
            <a:r>
              <a:rPr lang="en-IN" sz="2800" dirty="0">
                <a:solidFill>
                  <a:schemeClr val="tx1">
                    <a:lumMod val="85000"/>
                    <a:lumOff val="15000"/>
                  </a:schemeClr>
                </a:solidFill>
              </a:rPr>
              <a:t>Videos are converted into frames</a:t>
            </a:r>
          </a:p>
          <a:p>
            <a:pPr marL="457200" indent="-457200">
              <a:lnSpc>
                <a:spcPct val="150000"/>
              </a:lnSpc>
              <a:buFont typeface="Wingdings" panose="05000000000000000000" pitchFamily="2" charset="2"/>
              <a:buChar char="q"/>
            </a:pPr>
            <a:r>
              <a:rPr lang="en-IN" sz="2800" dirty="0">
                <a:solidFill>
                  <a:schemeClr val="tx1">
                    <a:lumMod val="85000"/>
                    <a:lumOff val="15000"/>
                  </a:schemeClr>
                </a:solidFill>
              </a:rPr>
              <a:t>Each frame is considered as image</a:t>
            </a:r>
          </a:p>
        </p:txBody>
      </p:sp>
    </p:spTree>
    <p:extLst>
      <p:ext uri="{BB962C8B-B14F-4D97-AF65-F5344CB8AC3E}">
        <p14:creationId xmlns:p14="http://schemas.microsoft.com/office/powerpoint/2010/main" val="215299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19</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C245BA4-DE19-47DE-A5BE-C1DF9A22E941}"/>
              </a:ext>
            </a:extLst>
          </p:cNvPr>
          <p:cNvPicPr>
            <a:picLocks noChangeAspect="1"/>
          </p:cNvPicPr>
          <p:nvPr/>
        </p:nvPicPr>
        <p:blipFill rotWithShape="1">
          <a:blip r:embed="rId4">
            <a:extLst>
              <a:ext uri="{28A0092B-C50C-407E-A947-70E740481C1C}">
                <a14:useLocalDpi xmlns:a14="http://schemas.microsoft.com/office/drawing/2010/main" val="0"/>
              </a:ext>
            </a:extLst>
          </a:blip>
          <a:srcRect b="8267"/>
          <a:stretch/>
        </p:blipFill>
        <p:spPr>
          <a:xfrm>
            <a:off x="1001460" y="1427496"/>
            <a:ext cx="5848350" cy="4003007"/>
          </a:xfrm>
          <a:prstGeom prst="rect">
            <a:avLst/>
          </a:prstGeom>
        </p:spPr>
      </p:pic>
      <p:sp>
        <p:nvSpPr>
          <p:cNvPr id="14" name="Rectangle 13">
            <a:extLst>
              <a:ext uri="{FF2B5EF4-FFF2-40B4-BE49-F238E27FC236}">
                <a16:creationId xmlns:a16="http://schemas.microsoft.com/office/drawing/2014/main" id="{1F0DE3B7-155C-4F35-BF50-D2125175ABAA}"/>
              </a:ext>
            </a:extLst>
          </p:cNvPr>
          <p:cNvSpPr/>
          <p:nvPr/>
        </p:nvSpPr>
        <p:spPr>
          <a:xfrm>
            <a:off x="7354803" y="1905196"/>
            <a:ext cx="3835737" cy="3047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Eye Movement and Blink-ness comparison in real and fake videos</a:t>
            </a:r>
          </a:p>
        </p:txBody>
      </p:sp>
    </p:spTree>
    <p:extLst>
      <p:ext uri="{BB962C8B-B14F-4D97-AF65-F5344CB8AC3E}">
        <p14:creationId xmlns:p14="http://schemas.microsoft.com/office/powerpoint/2010/main" val="293035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lumMod val="65000"/>
                        <a:lumOff val="35000"/>
                      </a:schemeClr>
                    </a:solidFill>
                  </a:rPr>
                  <a:t>PROBLEM  STATEMENT :  INTL-FCD-15</a:t>
                </a:r>
                <a:endParaRPr lang="en-IN" sz="40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698BD12D-DC8A-4578-9E90-3A18F1107FAE}"/>
              </a:ext>
            </a:extLst>
          </p:cNvPr>
          <p:cNvSpPr/>
          <p:nvPr/>
        </p:nvSpPr>
        <p:spPr>
          <a:xfrm flipH="1">
            <a:off x="1113851" y="1582678"/>
            <a:ext cx="10098632" cy="800219"/>
          </a:xfrm>
          <a:prstGeom prst="rect">
            <a:avLst/>
          </a:prstGeom>
        </p:spPr>
        <p:txBody>
          <a:bodyPr wrap="square" lIns="0" tIns="0" rIns="0" bIns="0">
            <a:spAutoFit/>
          </a:bodyPr>
          <a:lstStyle/>
          <a:p>
            <a:r>
              <a:rPr lang="en-ID" sz="2400" b="1" dirty="0">
                <a:solidFill>
                  <a:srgbClr val="073061"/>
                </a:solidFill>
                <a:effectLst>
                  <a:outerShdw blurRad="38100" dist="38100" dir="2700000" algn="tl">
                    <a:srgbClr val="000000">
                      <a:alpha val="43137"/>
                    </a:srgbClr>
                  </a:outerShdw>
                </a:effectLst>
                <a:cs typeface="Arial" panose="020B0604020202020204" pitchFamily="34" charset="0"/>
              </a:rPr>
              <a:t> </a:t>
            </a:r>
            <a:r>
              <a:rPr lang="en-ID" sz="2800" b="1" dirty="0">
                <a:solidFill>
                  <a:srgbClr val="7F5DA7"/>
                </a:solidFill>
                <a:effectLst>
                  <a:outerShdw blurRad="38100" dist="38100" dir="2700000" algn="tl">
                    <a:srgbClr val="000000">
                      <a:alpha val="43137"/>
                    </a:srgbClr>
                  </a:outerShdw>
                </a:effectLst>
                <a:cs typeface="Arial" panose="020B0604020202020204" pitchFamily="34" charset="0"/>
              </a:rPr>
              <a:t>IDENTIFICATION OF ARTIFICIALLY GENERATED DEEP FAKE CONTENT</a:t>
            </a:r>
          </a:p>
          <a:p>
            <a:r>
              <a:rPr lang="en-ID" sz="2400" b="1" dirty="0">
                <a:solidFill>
                  <a:srgbClr val="073061"/>
                </a:solidFill>
                <a:latin typeface="Arial" panose="020B0604020202020204" pitchFamily="34" charset="0"/>
                <a:cs typeface="Arial" panose="020B0604020202020204" pitchFamily="34" charset="0"/>
              </a:rPr>
              <a:t>                                           </a:t>
            </a:r>
            <a:endParaRPr lang="en-ID" sz="2400" b="1" dirty="0">
              <a:solidFill>
                <a:srgbClr val="07306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8DD84D5-8E40-4352-8211-27A26E0D839E}"/>
              </a:ext>
            </a:extLst>
          </p:cNvPr>
          <p:cNvSpPr txBox="1"/>
          <p:nvPr/>
        </p:nvSpPr>
        <p:spPr>
          <a:xfrm>
            <a:off x="1046683" y="2609277"/>
            <a:ext cx="10098633" cy="1938992"/>
          </a:xfrm>
          <a:prstGeom prst="rect">
            <a:avLst/>
          </a:prstGeom>
          <a:noFill/>
        </p:spPr>
        <p:txBody>
          <a:bodyPr wrap="square" rtlCol="0">
            <a:spAutoFit/>
          </a:bodyPr>
          <a:lstStyle/>
          <a:p>
            <a:pPr algn="just"/>
            <a:r>
              <a:rPr lang="en-US" sz="2400" dirty="0">
                <a:solidFill>
                  <a:srgbClr val="002060"/>
                </a:solidFill>
                <a:cs typeface="Times New Roman" panose="02020603050405020304" pitchFamily="18" charset="0"/>
              </a:rPr>
              <a:t>		Deepfake  is  a  technique  that  uses  deep  learning  algorithm  to  create  fake  images  usually  by  swapping  a  person’s  face  from  a  source  image  into  another  person’s  face  in  a  target  image,  the  algorithm  can  create  fake  images  that  humans  cannot  distinguish  them  from  authentic  ones</a:t>
            </a:r>
            <a:r>
              <a:rPr lang="en-US" sz="1800" dirty="0">
                <a:solidFill>
                  <a:srgbClr val="002060"/>
                </a:solidFill>
                <a:cs typeface="Times New Roman" panose="02020603050405020304" pitchFamily="18" charset="0"/>
              </a:rPr>
              <a:t>.</a:t>
            </a:r>
            <a:endParaRPr lang="en-IN" sz="1800" dirty="0"/>
          </a:p>
        </p:txBody>
      </p:sp>
    </p:spTree>
    <p:extLst>
      <p:ext uri="{BB962C8B-B14F-4D97-AF65-F5344CB8AC3E}">
        <p14:creationId xmlns:p14="http://schemas.microsoft.com/office/powerpoint/2010/main" val="2101422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20</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0"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ARCHITECTURE</a:t>
                </a:r>
                <a:r>
                  <a:rPr lang="en-IN" sz="4000" b="1" dirty="0">
                    <a:solidFill>
                      <a:schemeClr val="tx1">
                        <a:lumMod val="65000"/>
                        <a:lumOff val="35000"/>
                      </a:schemeClr>
                    </a:solidFill>
                  </a:rPr>
                  <a:t> </a:t>
                </a:r>
                <a:r>
                  <a:rPr lang="en-IN" sz="3200" b="1" dirty="0">
                    <a:solidFill>
                      <a:schemeClr val="tx1">
                        <a:lumMod val="65000"/>
                        <a:lumOff val="35000"/>
                      </a:schemeClr>
                    </a:solidFill>
                  </a:rPr>
                  <a:t>(GENERATOR)</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17298FE3-F979-4371-B60E-00A216809B59}"/>
              </a:ext>
            </a:extLst>
          </p:cNvPr>
          <p:cNvSpPr txBox="1"/>
          <p:nvPr/>
        </p:nvSpPr>
        <p:spPr>
          <a:xfrm>
            <a:off x="10289310" y="6033349"/>
            <a:ext cx="1653066" cy="307777"/>
          </a:xfrm>
          <a:prstGeom prst="rect">
            <a:avLst/>
          </a:prstGeom>
          <a:noFill/>
        </p:spPr>
        <p:txBody>
          <a:bodyPr wrap="square" rtlCol="0">
            <a:spAutoFit/>
          </a:bodyPr>
          <a:lstStyle/>
          <a:p>
            <a:r>
              <a:rPr lang="en-IN" sz="1400" u="sng" dirty="0">
                <a:solidFill>
                  <a:srgbClr val="00B0F0"/>
                </a:solidFill>
              </a:rPr>
              <a:t>Source : Own Image</a:t>
            </a:r>
          </a:p>
        </p:txBody>
      </p:sp>
      <p:pic>
        <p:nvPicPr>
          <p:cNvPr id="15" name="Picture 14">
            <a:extLst>
              <a:ext uri="{FF2B5EF4-FFF2-40B4-BE49-F238E27FC236}">
                <a16:creationId xmlns:a16="http://schemas.microsoft.com/office/drawing/2014/main" id="{B10120BF-01D7-4AD2-8950-25E1415638D0}"/>
              </a:ext>
            </a:extLst>
          </p:cNvPr>
          <p:cNvPicPr>
            <a:picLocks noChangeAspect="1"/>
          </p:cNvPicPr>
          <p:nvPr/>
        </p:nvPicPr>
        <p:blipFill>
          <a:blip r:embed="rId4"/>
          <a:stretch>
            <a:fillRect/>
          </a:stretch>
        </p:blipFill>
        <p:spPr>
          <a:xfrm>
            <a:off x="1069314" y="1738118"/>
            <a:ext cx="10046529" cy="3400965"/>
          </a:xfrm>
          <a:prstGeom prst="rect">
            <a:avLst/>
          </a:prstGeom>
        </p:spPr>
      </p:pic>
    </p:spTree>
    <p:extLst>
      <p:ext uri="{BB962C8B-B14F-4D97-AF65-F5344CB8AC3E}">
        <p14:creationId xmlns:p14="http://schemas.microsoft.com/office/powerpoint/2010/main" val="38095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78" name="AutoShape 6"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2" name="AutoShape 10"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4" name="AutoShape 12"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6" name="AutoShape 14"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8" name="AutoShape 16" descr="Rathinam Group of Institu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99" name="Group 198"/>
          <p:cNvGrpSpPr/>
          <p:nvPr/>
        </p:nvGrpSpPr>
        <p:grpSpPr>
          <a:xfrm>
            <a:off x="217713" y="207785"/>
            <a:ext cx="11727544" cy="783377"/>
            <a:chOff x="217713" y="207785"/>
            <a:chExt cx="11727544" cy="783377"/>
          </a:xfrm>
        </p:grpSpPr>
        <p:sp>
          <p:nvSpPr>
            <p:cNvPr id="187" name="Rectangle 186">
              <a:extLst>
                <a:ext uri="{FF2B5EF4-FFF2-40B4-BE49-F238E27FC236}">
                  <a16:creationId xmlns:a16="http://schemas.microsoft.com/office/drawing/2014/main" id="{CE613A36-2CA2-4E44-B84E-557F62B52CAC}"/>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DEVELOPMENT  PIPELINE</a:t>
              </a:r>
            </a:p>
          </p:txBody>
        </p:sp>
        <p:grpSp>
          <p:nvGrpSpPr>
            <p:cNvPr id="198" name="Group 197"/>
            <p:cNvGrpSpPr/>
            <p:nvPr/>
          </p:nvGrpSpPr>
          <p:grpSpPr>
            <a:xfrm>
              <a:off x="307975" y="281995"/>
              <a:ext cx="11637282" cy="632406"/>
              <a:chOff x="307975" y="281995"/>
              <a:chExt cx="11637282" cy="632406"/>
            </a:xfrm>
          </p:grpSpPr>
          <p:pic>
            <p:nvPicPr>
              <p:cNvPr id="188" name="Picture 187" descr="Logo, company name&#10;&#10;Description automatically generated">
                <a:extLst>
                  <a:ext uri="{FF2B5EF4-FFF2-40B4-BE49-F238E27FC236}">
                    <a16:creationId xmlns:a16="http://schemas.microsoft.com/office/drawing/2014/main" id="{C0D33000-9592-D340-80BD-D04B42D38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3089" name="Picture 17" descr="D:\GAYU\manthan\download.png"/>
              <p:cNvPicPr>
                <a:picLocks noChangeAspect="1" noChangeArrowheads="1"/>
              </p:cNvPicPr>
              <p:nvPr/>
            </p:nvPicPr>
            <p:blipFill>
              <a:blip r:embed="rId4"/>
              <a:srcRect/>
              <a:stretch>
                <a:fillRect/>
              </a:stretch>
            </p:blipFill>
            <p:spPr bwMode="auto">
              <a:xfrm>
                <a:off x="307975" y="296695"/>
                <a:ext cx="1351129" cy="588385"/>
              </a:xfrm>
              <a:prstGeom prst="rect">
                <a:avLst/>
              </a:prstGeom>
              <a:noFill/>
            </p:spPr>
          </p:pic>
        </p:grpSp>
      </p:grpSp>
      <p:grpSp>
        <p:nvGrpSpPr>
          <p:cNvPr id="3" name="Group 2">
            <a:extLst>
              <a:ext uri="{FF2B5EF4-FFF2-40B4-BE49-F238E27FC236}">
                <a16:creationId xmlns:a16="http://schemas.microsoft.com/office/drawing/2014/main" id="{4953A702-A2BC-48E4-8B90-A73EA5D964F5}"/>
              </a:ext>
            </a:extLst>
          </p:cNvPr>
          <p:cNvGrpSpPr/>
          <p:nvPr/>
        </p:nvGrpSpPr>
        <p:grpSpPr>
          <a:xfrm>
            <a:off x="546172" y="1701417"/>
            <a:ext cx="11082800" cy="4446031"/>
            <a:chOff x="546172" y="1701417"/>
            <a:chExt cx="11082800" cy="4446031"/>
          </a:xfrm>
        </p:grpSpPr>
        <p:sp>
          <p:nvSpPr>
            <p:cNvPr id="101" name="Rectangle 100">
              <a:extLst>
                <a:ext uri="{FF2B5EF4-FFF2-40B4-BE49-F238E27FC236}">
                  <a16:creationId xmlns:a16="http://schemas.microsoft.com/office/drawing/2014/main" id="{9FB7EA70-0512-4512-A22B-26DC9BC29BC7}"/>
                </a:ext>
              </a:extLst>
            </p:cNvPr>
            <p:cNvSpPr/>
            <p:nvPr/>
          </p:nvSpPr>
          <p:spPr>
            <a:xfrm>
              <a:off x="9933277" y="1701417"/>
              <a:ext cx="1340008" cy="1292662"/>
            </a:xfrm>
            <a:prstGeom prst="rect">
              <a:avLst/>
            </a:prstGeom>
          </p:spPr>
          <p:txBody>
            <a:bodyPr wrap="square" lIns="0" tIns="0" rIns="0" bIns="0">
              <a:spAutoFit/>
            </a:bodyPr>
            <a:lstStyle/>
            <a:p>
              <a:endParaRPr lang="en-ID" sz="1400" i="0" dirty="0">
                <a:solidFill>
                  <a:schemeClr val="tx1">
                    <a:lumMod val="75000"/>
                    <a:lumOff val="25000"/>
                  </a:schemeClr>
                </a:solidFill>
                <a:effectLst/>
                <a:latin typeface="Segoe UI" panose="020B0502040204020203" pitchFamily="34" charset="0"/>
                <a:cs typeface="Segoe UI" panose="020B0502040204020203" pitchFamily="34" charset="0"/>
              </a:endParaRPr>
            </a:p>
            <a:p>
              <a:r>
                <a:rPr lang="en-ID" sz="1400" dirty="0">
                  <a:solidFill>
                    <a:schemeClr val="tx1">
                      <a:lumMod val="75000"/>
                      <a:lumOff val="25000"/>
                    </a:schemeClr>
                  </a:solidFill>
                  <a:latin typeface="Segoe UI" panose="020B0502040204020203" pitchFamily="34" charset="0"/>
                  <a:cs typeface="Segoe UI" panose="020B0502040204020203" pitchFamily="34" charset="0"/>
                </a:rPr>
                <a:t>Output Of Discriminator (Real/Fake)</a:t>
              </a: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47A9FFE2-3F0A-4AEB-9B77-9221D0F797ED}"/>
                </a:ext>
              </a:extLst>
            </p:cNvPr>
            <p:cNvCxnSpPr>
              <a:cxnSpLocks/>
            </p:cNvCxnSpPr>
            <p:nvPr/>
          </p:nvCxnSpPr>
          <p:spPr>
            <a:xfrm flipH="1">
              <a:off x="546172" y="3948104"/>
              <a:ext cx="11082800" cy="0"/>
            </a:xfrm>
            <a:prstGeom prst="line">
              <a:avLst/>
            </a:prstGeom>
            <a:ln>
              <a:solidFill>
                <a:srgbClr val="07306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00AA3AC-D680-4189-8436-4C3AB5A840F0}"/>
                </a:ext>
              </a:extLst>
            </p:cNvPr>
            <p:cNvSpPr/>
            <p:nvPr/>
          </p:nvSpPr>
          <p:spPr>
            <a:xfrm>
              <a:off x="4343106" y="4423899"/>
              <a:ext cx="1340008" cy="1723549"/>
            </a:xfrm>
            <a:prstGeom prst="rect">
              <a:avLst/>
            </a:prstGeom>
          </p:spPr>
          <p:txBody>
            <a:bodyPr wrap="square" lIns="0" tIns="0" rIns="0" bIns="0">
              <a:spAutoFit/>
            </a:bodyPr>
            <a:lstStyle/>
            <a:p>
              <a:endParaRPr lang="en-ID" sz="1400" i="0" dirty="0">
                <a:solidFill>
                  <a:schemeClr val="tx1">
                    <a:lumMod val="75000"/>
                    <a:lumOff val="25000"/>
                  </a:schemeClr>
                </a:solidFill>
                <a:effectLst/>
                <a:latin typeface="Segoe UI" panose="020B0502040204020203" pitchFamily="34" charset="0"/>
                <a:cs typeface="Segoe UI" panose="020B0502040204020203" pitchFamily="34" charset="0"/>
              </a:endParaRPr>
            </a:p>
            <a:p>
              <a:r>
                <a:rPr lang="en-ID" sz="1400" dirty="0">
                  <a:solidFill>
                    <a:schemeClr val="tx1">
                      <a:lumMod val="75000"/>
                      <a:lumOff val="25000"/>
                    </a:schemeClr>
                  </a:solidFill>
                  <a:latin typeface="Segoe UI" panose="020B0502040204020203" pitchFamily="34" charset="0"/>
                  <a:cs typeface="Segoe UI" panose="020B0502040204020203" pitchFamily="34" charset="0"/>
                </a:rPr>
                <a:t>Pre-processing:</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  1.Data  </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    Augmentation</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  2.Data              </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    Visualization</a:t>
              </a: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ACA09EF6-A70E-42B8-AD81-A94D77F4C577}"/>
                </a:ext>
              </a:extLst>
            </p:cNvPr>
            <p:cNvSpPr/>
            <p:nvPr/>
          </p:nvSpPr>
          <p:spPr>
            <a:xfrm rot="5400000">
              <a:off x="8975231" y="1788633"/>
              <a:ext cx="711200" cy="791539"/>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Rectangle 42">
              <a:extLst>
                <a:ext uri="{FF2B5EF4-FFF2-40B4-BE49-F238E27FC236}">
                  <a16:creationId xmlns:a16="http://schemas.microsoft.com/office/drawing/2014/main" id="{D5F2F6C8-AF73-461E-AB62-FD80074A742A}"/>
                </a:ext>
              </a:extLst>
            </p:cNvPr>
            <p:cNvSpPr/>
            <p:nvPr/>
          </p:nvSpPr>
          <p:spPr>
            <a:xfrm>
              <a:off x="2673130" y="1918683"/>
              <a:ext cx="1407551" cy="646331"/>
            </a:xfrm>
            <a:prstGeom prst="rect">
              <a:avLst/>
            </a:prstGeom>
          </p:spPr>
          <p:txBody>
            <a:bodyPr wrap="square" lIns="0" tIns="0" rIns="0" bIns="0">
              <a:spAutoFit/>
            </a:bodyPr>
            <a:lstStyle/>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a:p>
              <a:r>
                <a:rPr lang="en-ID" sz="1400" dirty="0">
                  <a:solidFill>
                    <a:schemeClr val="tx1">
                      <a:lumMod val="75000"/>
                      <a:lumOff val="25000"/>
                    </a:schemeClr>
                  </a:solidFill>
                  <a:latin typeface="Segoe UI" panose="020B0502040204020203" pitchFamily="34" charset="0"/>
                  <a:cs typeface="Segoe UI" panose="020B0502040204020203" pitchFamily="34" charset="0"/>
                </a:rPr>
                <a:t>Loading Datasets</a:t>
              </a: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 name="Oval 7">
              <a:extLst>
                <a:ext uri="{FF2B5EF4-FFF2-40B4-BE49-F238E27FC236}">
                  <a16:creationId xmlns:a16="http://schemas.microsoft.com/office/drawing/2014/main" id="{BCBB2C17-E25A-46D5-9E50-3919489EEA30}"/>
                </a:ext>
              </a:extLst>
            </p:cNvPr>
            <p:cNvSpPr/>
            <p:nvPr/>
          </p:nvSpPr>
          <p:spPr>
            <a:xfrm rot="5400000">
              <a:off x="1629929" y="1809954"/>
              <a:ext cx="753847" cy="791539"/>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4" name="Rectangle 73">
              <a:extLst>
                <a:ext uri="{FF2B5EF4-FFF2-40B4-BE49-F238E27FC236}">
                  <a16:creationId xmlns:a16="http://schemas.microsoft.com/office/drawing/2014/main" id="{870DB1F0-7950-4363-9BA4-7CD16FF6507D}"/>
                </a:ext>
              </a:extLst>
            </p:cNvPr>
            <p:cNvSpPr/>
            <p:nvPr/>
          </p:nvSpPr>
          <p:spPr>
            <a:xfrm>
              <a:off x="6159257" y="1904783"/>
              <a:ext cx="1254793" cy="1508105"/>
            </a:xfrm>
            <a:prstGeom prst="rect">
              <a:avLst/>
            </a:prstGeom>
          </p:spPr>
          <p:txBody>
            <a:bodyPr wrap="square" lIns="0" tIns="0" rIns="0" bIns="0">
              <a:spAutoFit/>
            </a:bodyPr>
            <a:lstStyle/>
            <a:p>
              <a:r>
                <a:rPr lang="en-ID" sz="1400" dirty="0">
                  <a:solidFill>
                    <a:schemeClr val="tx1">
                      <a:lumMod val="75000"/>
                      <a:lumOff val="25000"/>
                    </a:schemeClr>
                  </a:solidFill>
                  <a:latin typeface="Segoe UI" panose="020B0502040204020203" pitchFamily="34" charset="0"/>
                  <a:cs typeface="Segoe UI" panose="020B0502040204020203" pitchFamily="34" charset="0"/>
                </a:rPr>
                <a:t>Generation of fake contents Using </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Generative Adversarial Network(GAN)</a:t>
              </a: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6" name="Oval 75">
              <a:extLst>
                <a:ext uri="{FF2B5EF4-FFF2-40B4-BE49-F238E27FC236}">
                  <a16:creationId xmlns:a16="http://schemas.microsoft.com/office/drawing/2014/main" id="{48645809-0913-4422-A57E-030472D263A4}"/>
                </a:ext>
              </a:extLst>
            </p:cNvPr>
            <p:cNvSpPr/>
            <p:nvPr/>
          </p:nvSpPr>
          <p:spPr>
            <a:xfrm rot="5400000">
              <a:off x="5168404" y="1803236"/>
              <a:ext cx="769439" cy="791539"/>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7" name="Group 76">
              <a:extLst>
                <a:ext uri="{FF2B5EF4-FFF2-40B4-BE49-F238E27FC236}">
                  <a16:creationId xmlns:a16="http://schemas.microsoft.com/office/drawing/2014/main" id="{F6356525-D11C-496A-8468-471DCBA73D7A}"/>
                </a:ext>
              </a:extLst>
            </p:cNvPr>
            <p:cNvGrpSpPr/>
            <p:nvPr/>
          </p:nvGrpSpPr>
          <p:grpSpPr>
            <a:xfrm rot="5400000">
              <a:off x="5844451" y="2109831"/>
              <a:ext cx="173721" cy="193138"/>
              <a:chOff x="908279" y="2493171"/>
              <a:chExt cx="506213" cy="444719"/>
            </a:xfrm>
            <a:solidFill>
              <a:srgbClr val="073061"/>
            </a:solidFill>
          </p:grpSpPr>
          <p:sp>
            <p:nvSpPr>
              <p:cNvPr id="78" name="Arrow: Chevron 77">
                <a:extLst>
                  <a:ext uri="{FF2B5EF4-FFF2-40B4-BE49-F238E27FC236}">
                    <a16:creationId xmlns:a16="http://schemas.microsoft.com/office/drawing/2014/main" id="{3564FE3E-E424-4BA8-AF28-87D86F88E59F}"/>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79" name="Arrow: Chevron 78">
                <a:extLst>
                  <a:ext uri="{FF2B5EF4-FFF2-40B4-BE49-F238E27FC236}">
                    <a16:creationId xmlns:a16="http://schemas.microsoft.com/office/drawing/2014/main" id="{B8E985E0-06CD-4FDD-841C-2CC066FD015C}"/>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87" name="Oval 86">
              <a:extLst>
                <a:ext uri="{FF2B5EF4-FFF2-40B4-BE49-F238E27FC236}">
                  <a16:creationId xmlns:a16="http://schemas.microsoft.com/office/drawing/2014/main" id="{617DED47-D603-4A71-997E-38ECBFC48E08}"/>
                </a:ext>
              </a:extLst>
            </p:cNvPr>
            <p:cNvSpPr/>
            <p:nvPr/>
          </p:nvSpPr>
          <p:spPr>
            <a:xfrm rot="5400000">
              <a:off x="7157245" y="4998497"/>
              <a:ext cx="735808" cy="791539"/>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3" name="Group 102">
              <a:extLst>
                <a:ext uri="{FF2B5EF4-FFF2-40B4-BE49-F238E27FC236}">
                  <a16:creationId xmlns:a16="http://schemas.microsoft.com/office/drawing/2014/main" id="{1DD2D7AB-021D-416C-ADAE-7873BFD497D8}"/>
                </a:ext>
              </a:extLst>
            </p:cNvPr>
            <p:cNvGrpSpPr/>
            <p:nvPr/>
          </p:nvGrpSpPr>
          <p:grpSpPr>
            <a:xfrm rot="5400000">
              <a:off x="9569113" y="2069448"/>
              <a:ext cx="236449" cy="190581"/>
              <a:chOff x="908279" y="2493171"/>
              <a:chExt cx="506213" cy="444719"/>
            </a:xfrm>
            <a:solidFill>
              <a:srgbClr val="073061"/>
            </a:solidFill>
          </p:grpSpPr>
          <p:sp>
            <p:nvSpPr>
              <p:cNvPr id="104" name="Arrow: Chevron 103">
                <a:extLst>
                  <a:ext uri="{FF2B5EF4-FFF2-40B4-BE49-F238E27FC236}">
                    <a16:creationId xmlns:a16="http://schemas.microsoft.com/office/drawing/2014/main" id="{3C8D0621-9A45-49AB-AE07-42C24EFA3348}"/>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05" name="Arrow: Chevron 104">
                <a:extLst>
                  <a:ext uri="{FF2B5EF4-FFF2-40B4-BE49-F238E27FC236}">
                    <a16:creationId xmlns:a16="http://schemas.microsoft.com/office/drawing/2014/main" id="{054CDD4D-39DA-44FB-A7F7-1EAD62CE36ED}"/>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40" name="Rectangle 39">
              <a:extLst>
                <a:ext uri="{FF2B5EF4-FFF2-40B4-BE49-F238E27FC236}">
                  <a16:creationId xmlns:a16="http://schemas.microsoft.com/office/drawing/2014/main" id="{AC886EAC-B893-432E-AFD4-2DC35B372E71}"/>
                </a:ext>
              </a:extLst>
            </p:cNvPr>
            <p:cNvSpPr/>
            <p:nvPr/>
          </p:nvSpPr>
          <p:spPr>
            <a:xfrm>
              <a:off x="1606092" y="4044836"/>
              <a:ext cx="730708" cy="246221"/>
            </a:xfrm>
            <a:prstGeom prst="rect">
              <a:avLst/>
            </a:prstGeom>
          </p:spPr>
          <p:txBody>
            <a:bodyPr wrap="square" lIns="0" tIns="0" rIns="0" bIns="0">
              <a:spAutoFit/>
            </a:bodyPr>
            <a:lstStyle/>
            <a:p>
              <a:pPr algn="ctr"/>
              <a:r>
                <a:rPr lang="en-ID" sz="1600" b="1" i="0" dirty="0">
                  <a:solidFill>
                    <a:schemeClr val="tx1">
                      <a:lumMod val="75000"/>
                      <a:lumOff val="25000"/>
                    </a:schemeClr>
                  </a:solidFill>
                  <a:effectLst/>
                  <a:latin typeface="Segoe UI" panose="020B0502040204020203" pitchFamily="34" charset="0"/>
                  <a:cs typeface="Segoe UI" panose="020B0502040204020203" pitchFamily="34" charset="0"/>
                </a:rPr>
                <a:t>Step 1</a:t>
              </a:r>
              <a:endParaRPr lang="en-ID" sz="16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F01D1562-6A52-46C2-A368-F717B97DC650}"/>
                </a:ext>
              </a:extLst>
            </p:cNvPr>
            <p:cNvGrpSpPr/>
            <p:nvPr/>
          </p:nvGrpSpPr>
          <p:grpSpPr>
            <a:xfrm rot="5400000">
              <a:off x="2704219" y="3833101"/>
              <a:ext cx="114439" cy="231392"/>
              <a:chOff x="908279" y="2307433"/>
              <a:chExt cx="506213" cy="630457"/>
            </a:xfrm>
            <a:solidFill>
              <a:srgbClr val="073061"/>
            </a:solidFill>
          </p:grpSpPr>
          <p:sp>
            <p:nvSpPr>
              <p:cNvPr id="26" name="Arrow: Chevron 25">
                <a:extLst>
                  <a:ext uri="{FF2B5EF4-FFF2-40B4-BE49-F238E27FC236}">
                    <a16:creationId xmlns:a16="http://schemas.microsoft.com/office/drawing/2014/main" id="{591A0ACA-D33C-4C41-A690-B781E47A96DD}"/>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27" name="Arrow: Chevron 26">
                <a:extLst>
                  <a:ext uri="{FF2B5EF4-FFF2-40B4-BE49-F238E27FC236}">
                    <a16:creationId xmlns:a16="http://schemas.microsoft.com/office/drawing/2014/main" id="{C9184DA8-E854-46F3-AF05-93EBBF7ECAA2}"/>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28" name="Arrow: Chevron 27">
                <a:extLst>
                  <a:ext uri="{FF2B5EF4-FFF2-40B4-BE49-F238E27FC236}">
                    <a16:creationId xmlns:a16="http://schemas.microsoft.com/office/drawing/2014/main" id="{A686AC9B-3215-4638-B002-7EEC3A0DD041}"/>
                  </a:ext>
                </a:extLst>
              </p:cNvPr>
              <p:cNvSpPr/>
              <p:nvPr/>
            </p:nvSpPr>
            <p:spPr>
              <a:xfrm rot="16200000">
                <a:off x="1031895" y="2183817"/>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54" name="Oval 53">
              <a:extLst>
                <a:ext uri="{FF2B5EF4-FFF2-40B4-BE49-F238E27FC236}">
                  <a16:creationId xmlns:a16="http://schemas.microsoft.com/office/drawing/2014/main" id="{FCE5D48A-47CE-40C1-A183-1E4B0C8595E5}"/>
                </a:ext>
              </a:extLst>
            </p:cNvPr>
            <p:cNvSpPr/>
            <p:nvPr/>
          </p:nvSpPr>
          <p:spPr>
            <a:xfrm rot="5400000">
              <a:off x="1965830" y="3890428"/>
              <a:ext cx="83711" cy="102093"/>
            </a:xfrm>
            <a:prstGeom prst="ellipse">
              <a:avLst/>
            </a:prstGeom>
            <a:solidFill>
              <a:schemeClr val="bg1"/>
            </a:solidFill>
            <a:ln w="38100">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62">
              <a:extLst>
                <a:ext uri="{FF2B5EF4-FFF2-40B4-BE49-F238E27FC236}">
                  <a16:creationId xmlns:a16="http://schemas.microsoft.com/office/drawing/2014/main" id="{134D9F3A-A695-4B39-B48D-CF2155DF16EB}"/>
                </a:ext>
              </a:extLst>
            </p:cNvPr>
            <p:cNvSpPr/>
            <p:nvPr/>
          </p:nvSpPr>
          <p:spPr>
            <a:xfrm rot="5400000">
              <a:off x="3729987" y="3897181"/>
              <a:ext cx="83711" cy="102093"/>
            </a:xfrm>
            <a:prstGeom prst="ellipse">
              <a:avLst/>
            </a:prstGeom>
            <a:solidFill>
              <a:schemeClr val="bg1"/>
            </a:solidFill>
            <a:ln w="38100">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Rectangle 72">
              <a:extLst>
                <a:ext uri="{FF2B5EF4-FFF2-40B4-BE49-F238E27FC236}">
                  <a16:creationId xmlns:a16="http://schemas.microsoft.com/office/drawing/2014/main" id="{A96C91CD-4D1E-456A-93A4-1D7C34FB2F75}"/>
                </a:ext>
              </a:extLst>
            </p:cNvPr>
            <p:cNvSpPr/>
            <p:nvPr/>
          </p:nvSpPr>
          <p:spPr>
            <a:xfrm>
              <a:off x="8017622" y="4707100"/>
              <a:ext cx="1254793" cy="992369"/>
            </a:xfrm>
            <a:prstGeom prst="rect">
              <a:avLst/>
            </a:prstGeom>
          </p:spPr>
          <p:txBody>
            <a:bodyPr wrap="square" lIns="0" tIns="0" rIns="0" bIns="0">
              <a:spAutoFit/>
            </a:bodyPr>
            <a:lstStyle/>
            <a:p>
              <a:r>
                <a:rPr lang="en-ID" sz="1400" dirty="0">
                  <a:solidFill>
                    <a:schemeClr val="tx1">
                      <a:lumMod val="75000"/>
                      <a:lumOff val="25000"/>
                    </a:schemeClr>
                  </a:solidFill>
                  <a:latin typeface="Segoe UI" panose="020B0502040204020203" pitchFamily="34" charset="0"/>
                  <a:cs typeface="Segoe UI" panose="020B0502040204020203" pitchFamily="34" charset="0"/>
                </a:rPr>
                <a:t>Modelling a Discriminator Using Convolutional Neural Network(CNN) </a:t>
              </a:r>
            </a:p>
          </p:txBody>
        </p:sp>
        <p:sp>
          <p:nvSpPr>
            <p:cNvPr id="80" name="Oval 79">
              <a:extLst>
                <a:ext uri="{FF2B5EF4-FFF2-40B4-BE49-F238E27FC236}">
                  <a16:creationId xmlns:a16="http://schemas.microsoft.com/office/drawing/2014/main" id="{FCFEE36B-99BC-4C27-8234-81F76817ACFD}"/>
                </a:ext>
              </a:extLst>
            </p:cNvPr>
            <p:cNvSpPr/>
            <p:nvPr/>
          </p:nvSpPr>
          <p:spPr>
            <a:xfrm rot="5400000">
              <a:off x="5570937" y="3905791"/>
              <a:ext cx="83711" cy="102093"/>
            </a:xfrm>
            <a:prstGeom prst="ellipse">
              <a:avLst/>
            </a:prstGeom>
            <a:solidFill>
              <a:schemeClr val="bg1"/>
            </a:solidFill>
            <a:ln w="38100">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Oval 90">
              <a:extLst>
                <a:ext uri="{FF2B5EF4-FFF2-40B4-BE49-F238E27FC236}">
                  <a16:creationId xmlns:a16="http://schemas.microsoft.com/office/drawing/2014/main" id="{F8AC06CF-8CD0-4631-AE2A-D0134175A7AE}"/>
                </a:ext>
              </a:extLst>
            </p:cNvPr>
            <p:cNvSpPr/>
            <p:nvPr/>
          </p:nvSpPr>
          <p:spPr>
            <a:xfrm rot="5400000">
              <a:off x="7482411" y="3913114"/>
              <a:ext cx="83711" cy="102093"/>
            </a:xfrm>
            <a:prstGeom prst="ellipse">
              <a:avLst/>
            </a:prstGeom>
            <a:solidFill>
              <a:schemeClr val="bg1"/>
            </a:solidFill>
            <a:ln w="38100">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3" name="Group 112">
              <a:extLst>
                <a:ext uri="{FF2B5EF4-FFF2-40B4-BE49-F238E27FC236}">
                  <a16:creationId xmlns:a16="http://schemas.microsoft.com/office/drawing/2014/main" id="{1A048EA3-1FD1-4748-A250-D8D1397CFBAB}"/>
                </a:ext>
              </a:extLst>
            </p:cNvPr>
            <p:cNvGrpSpPr/>
            <p:nvPr/>
          </p:nvGrpSpPr>
          <p:grpSpPr>
            <a:xfrm rot="5400000">
              <a:off x="4510542" y="3841142"/>
              <a:ext cx="114439" cy="231392"/>
              <a:chOff x="908279" y="2307433"/>
              <a:chExt cx="506213" cy="630457"/>
            </a:xfrm>
            <a:solidFill>
              <a:srgbClr val="073061"/>
            </a:solidFill>
          </p:grpSpPr>
          <p:sp>
            <p:nvSpPr>
              <p:cNvPr id="114" name="Arrow: Chevron 113">
                <a:extLst>
                  <a:ext uri="{FF2B5EF4-FFF2-40B4-BE49-F238E27FC236}">
                    <a16:creationId xmlns:a16="http://schemas.microsoft.com/office/drawing/2014/main" id="{854E2EE7-515E-42A4-B91F-0B34005EAE10}"/>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15" name="Arrow: Chevron 114">
                <a:extLst>
                  <a:ext uri="{FF2B5EF4-FFF2-40B4-BE49-F238E27FC236}">
                    <a16:creationId xmlns:a16="http://schemas.microsoft.com/office/drawing/2014/main" id="{A22AD965-FA8A-4277-95A7-49C144926E73}"/>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16" name="Arrow: Chevron 115">
                <a:extLst>
                  <a:ext uri="{FF2B5EF4-FFF2-40B4-BE49-F238E27FC236}">
                    <a16:creationId xmlns:a16="http://schemas.microsoft.com/office/drawing/2014/main" id="{D504D2CF-8352-474F-B62C-561927B3BC2E}"/>
                  </a:ext>
                </a:extLst>
              </p:cNvPr>
              <p:cNvSpPr/>
              <p:nvPr/>
            </p:nvSpPr>
            <p:spPr>
              <a:xfrm rot="16200000">
                <a:off x="1031895" y="2183817"/>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117" name="Group 116">
              <a:extLst>
                <a:ext uri="{FF2B5EF4-FFF2-40B4-BE49-F238E27FC236}">
                  <a16:creationId xmlns:a16="http://schemas.microsoft.com/office/drawing/2014/main" id="{F32772CB-6514-48A6-8B6D-D726411D5C77}"/>
                </a:ext>
              </a:extLst>
            </p:cNvPr>
            <p:cNvGrpSpPr/>
            <p:nvPr/>
          </p:nvGrpSpPr>
          <p:grpSpPr>
            <a:xfrm rot="5400000">
              <a:off x="6457520" y="3829045"/>
              <a:ext cx="114439" cy="231392"/>
              <a:chOff x="908279" y="2307433"/>
              <a:chExt cx="506213" cy="630457"/>
            </a:xfrm>
            <a:solidFill>
              <a:srgbClr val="073061"/>
            </a:solidFill>
          </p:grpSpPr>
          <p:sp>
            <p:nvSpPr>
              <p:cNvPr id="118" name="Arrow: Chevron 117">
                <a:extLst>
                  <a:ext uri="{FF2B5EF4-FFF2-40B4-BE49-F238E27FC236}">
                    <a16:creationId xmlns:a16="http://schemas.microsoft.com/office/drawing/2014/main" id="{852DDC5E-7D9C-4E34-8155-61564E5573E3}"/>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19" name="Arrow: Chevron 118">
                <a:extLst>
                  <a:ext uri="{FF2B5EF4-FFF2-40B4-BE49-F238E27FC236}">
                    <a16:creationId xmlns:a16="http://schemas.microsoft.com/office/drawing/2014/main" id="{4F8692ED-190A-47DE-8B88-15C377D7B1DF}"/>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20" name="Arrow: Chevron 119">
                <a:extLst>
                  <a:ext uri="{FF2B5EF4-FFF2-40B4-BE49-F238E27FC236}">
                    <a16:creationId xmlns:a16="http://schemas.microsoft.com/office/drawing/2014/main" id="{D6B58FF5-57C0-4DB8-9711-5EA7C210D31B}"/>
                  </a:ext>
                </a:extLst>
              </p:cNvPr>
              <p:cNvSpPr/>
              <p:nvPr/>
            </p:nvSpPr>
            <p:spPr>
              <a:xfrm rot="16200000">
                <a:off x="1031895" y="2183817"/>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121" name="Group 120">
              <a:extLst>
                <a:ext uri="{FF2B5EF4-FFF2-40B4-BE49-F238E27FC236}">
                  <a16:creationId xmlns:a16="http://schemas.microsoft.com/office/drawing/2014/main" id="{177964DA-7528-4931-899B-C9F9EC9241AB}"/>
                </a:ext>
              </a:extLst>
            </p:cNvPr>
            <p:cNvGrpSpPr/>
            <p:nvPr/>
          </p:nvGrpSpPr>
          <p:grpSpPr>
            <a:xfrm rot="5400000">
              <a:off x="8316621" y="3830517"/>
              <a:ext cx="114439" cy="231392"/>
              <a:chOff x="908279" y="2307433"/>
              <a:chExt cx="506213" cy="630457"/>
            </a:xfrm>
            <a:solidFill>
              <a:srgbClr val="073061"/>
            </a:solidFill>
          </p:grpSpPr>
          <p:sp>
            <p:nvSpPr>
              <p:cNvPr id="122" name="Arrow: Chevron 121">
                <a:extLst>
                  <a:ext uri="{FF2B5EF4-FFF2-40B4-BE49-F238E27FC236}">
                    <a16:creationId xmlns:a16="http://schemas.microsoft.com/office/drawing/2014/main" id="{EF498287-0B56-4341-879B-8CCBBF94544D}"/>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23" name="Arrow: Chevron 122">
                <a:extLst>
                  <a:ext uri="{FF2B5EF4-FFF2-40B4-BE49-F238E27FC236}">
                    <a16:creationId xmlns:a16="http://schemas.microsoft.com/office/drawing/2014/main" id="{365EE4AE-8070-4329-9CC9-811284A24C04}"/>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24" name="Arrow: Chevron 123">
                <a:extLst>
                  <a:ext uri="{FF2B5EF4-FFF2-40B4-BE49-F238E27FC236}">
                    <a16:creationId xmlns:a16="http://schemas.microsoft.com/office/drawing/2014/main" id="{D5971CF1-7606-4F72-A467-549BC26B1359}"/>
                  </a:ext>
                </a:extLst>
              </p:cNvPr>
              <p:cNvSpPr/>
              <p:nvPr/>
            </p:nvSpPr>
            <p:spPr>
              <a:xfrm rot="16200000">
                <a:off x="1031895" y="2183817"/>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125" name="Group 124">
              <a:extLst>
                <a:ext uri="{FF2B5EF4-FFF2-40B4-BE49-F238E27FC236}">
                  <a16:creationId xmlns:a16="http://schemas.microsoft.com/office/drawing/2014/main" id="{218A7A85-090E-413A-BDFD-C874F67A5C45}"/>
                </a:ext>
              </a:extLst>
            </p:cNvPr>
            <p:cNvGrpSpPr/>
            <p:nvPr/>
          </p:nvGrpSpPr>
          <p:grpSpPr>
            <a:xfrm rot="5400000">
              <a:off x="10366360" y="3834989"/>
              <a:ext cx="114439" cy="231392"/>
              <a:chOff x="908279" y="2307433"/>
              <a:chExt cx="506213" cy="630457"/>
            </a:xfrm>
            <a:solidFill>
              <a:srgbClr val="073061"/>
            </a:solidFill>
          </p:grpSpPr>
          <p:sp>
            <p:nvSpPr>
              <p:cNvPr id="126" name="Arrow: Chevron 125">
                <a:extLst>
                  <a:ext uri="{FF2B5EF4-FFF2-40B4-BE49-F238E27FC236}">
                    <a16:creationId xmlns:a16="http://schemas.microsoft.com/office/drawing/2014/main" id="{67F4D80D-2586-44FD-ACDC-2F646D3232E2}"/>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27" name="Arrow: Chevron 126">
                <a:extLst>
                  <a:ext uri="{FF2B5EF4-FFF2-40B4-BE49-F238E27FC236}">
                    <a16:creationId xmlns:a16="http://schemas.microsoft.com/office/drawing/2014/main" id="{1DC981A1-90AA-4ABA-AD33-63075292685A}"/>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28" name="Arrow: Chevron 127">
                <a:extLst>
                  <a:ext uri="{FF2B5EF4-FFF2-40B4-BE49-F238E27FC236}">
                    <a16:creationId xmlns:a16="http://schemas.microsoft.com/office/drawing/2014/main" id="{7D8FE4A9-A04B-45F1-89D0-BA0C57C8358D}"/>
                  </a:ext>
                </a:extLst>
              </p:cNvPr>
              <p:cNvSpPr/>
              <p:nvPr/>
            </p:nvSpPr>
            <p:spPr>
              <a:xfrm rot="16200000">
                <a:off x="1031895" y="2183817"/>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129" name="Rectangle 128">
              <a:extLst>
                <a:ext uri="{FF2B5EF4-FFF2-40B4-BE49-F238E27FC236}">
                  <a16:creationId xmlns:a16="http://schemas.microsoft.com/office/drawing/2014/main" id="{10F4742D-BAC0-4DC4-A7E2-C5F546645C83}"/>
                </a:ext>
              </a:extLst>
            </p:cNvPr>
            <p:cNvSpPr/>
            <p:nvPr/>
          </p:nvSpPr>
          <p:spPr>
            <a:xfrm>
              <a:off x="3416896" y="3602225"/>
              <a:ext cx="719676" cy="246221"/>
            </a:xfrm>
            <a:prstGeom prst="rect">
              <a:avLst/>
            </a:prstGeom>
          </p:spPr>
          <p:txBody>
            <a:bodyPr wrap="square" lIns="0" tIns="0" rIns="0" bIns="0">
              <a:spAutoFit/>
            </a:bodyPr>
            <a:lstStyle/>
            <a:p>
              <a:pPr algn="ctr"/>
              <a:r>
                <a:rPr lang="en-ID" sz="1600" b="1" i="0" dirty="0">
                  <a:solidFill>
                    <a:schemeClr val="tx1">
                      <a:lumMod val="75000"/>
                      <a:lumOff val="25000"/>
                    </a:schemeClr>
                  </a:solidFill>
                  <a:effectLst/>
                  <a:latin typeface="Segoe UI" panose="020B0502040204020203" pitchFamily="34" charset="0"/>
                  <a:cs typeface="Segoe UI" panose="020B0502040204020203" pitchFamily="34" charset="0"/>
                </a:rPr>
                <a:t>Step 2</a:t>
              </a:r>
              <a:endParaRPr lang="en-ID"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883327B2-4E6E-481A-8282-ABFEBFCCF177}"/>
                </a:ext>
              </a:extLst>
            </p:cNvPr>
            <p:cNvSpPr/>
            <p:nvPr/>
          </p:nvSpPr>
          <p:spPr>
            <a:xfrm>
              <a:off x="5202911" y="4064000"/>
              <a:ext cx="718917" cy="246221"/>
            </a:xfrm>
            <a:prstGeom prst="rect">
              <a:avLst/>
            </a:prstGeom>
          </p:spPr>
          <p:txBody>
            <a:bodyPr wrap="square" lIns="0" tIns="0" rIns="0" bIns="0">
              <a:spAutoFit/>
            </a:bodyPr>
            <a:lstStyle/>
            <a:p>
              <a:pPr algn="ctr"/>
              <a:r>
                <a:rPr lang="en-ID" sz="1600" b="1" i="0" dirty="0">
                  <a:solidFill>
                    <a:schemeClr val="tx1">
                      <a:lumMod val="75000"/>
                      <a:lumOff val="25000"/>
                    </a:schemeClr>
                  </a:solidFill>
                  <a:effectLst/>
                  <a:latin typeface="Segoe UI" panose="020B0502040204020203" pitchFamily="34" charset="0"/>
                  <a:cs typeface="Segoe UI" panose="020B0502040204020203" pitchFamily="34" charset="0"/>
                </a:rPr>
                <a:t>Step 3</a:t>
              </a:r>
              <a:endParaRPr lang="en-ID"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82C392D2-E230-451E-BBE5-22FD925D3CAD}"/>
                </a:ext>
              </a:extLst>
            </p:cNvPr>
            <p:cNvSpPr/>
            <p:nvPr/>
          </p:nvSpPr>
          <p:spPr>
            <a:xfrm>
              <a:off x="7152100" y="3651087"/>
              <a:ext cx="721475" cy="189022"/>
            </a:xfrm>
            <a:prstGeom prst="rect">
              <a:avLst/>
            </a:prstGeom>
          </p:spPr>
          <p:txBody>
            <a:bodyPr wrap="square" lIns="0" tIns="0" rIns="0" bIns="0">
              <a:spAutoFit/>
            </a:bodyPr>
            <a:lstStyle/>
            <a:p>
              <a:pPr algn="ctr"/>
              <a:r>
                <a:rPr lang="en-ID" sz="1600" b="1" dirty="0">
                  <a:solidFill>
                    <a:schemeClr val="tx1">
                      <a:lumMod val="75000"/>
                      <a:lumOff val="25000"/>
                    </a:schemeClr>
                  </a:solidFill>
                  <a:latin typeface="Segoe UI" panose="020B0502040204020203" pitchFamily="34" charset="0"/>
                  <a:cs typeface="Segoe UI" panose="020B0502040204020203" pitchFamily="34" charset="0"/>
                </a:rPr>
                <a:t>Step</a:t>
              </a:r>
              <a:r>
                <a:rPr lang="en-ID" sz="1600" b="1" i="0" dirty="0">
                  <a:solidFill>
                    <a:schemeClr val="tx1">
                      <a:lumMod val="75000"/>
                      <a:lumOff val="25000"/>
                    </a:schemeClr>
                  </a:solidFill>
                  <a:effectLst/>
                  <a:latin typeface="Segoe UI" panose="020B0502040204020203" pitchFamily="34" charset="0"/>
                  <a:cs typeface="Segoe UI" panose="020B0502040204020203" pitchFamily="34" charset="0"/>
                </a:rPr>
                <a:t> 4</a:t>
              </a:r>
              <a:endParaRPr lang="en-ID"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8FD2B762-0201-4BF6-B58E-C109EDB24C3F}"/>
                </a:ext>
              </a:extLst>
            </p:cNvPr>
            <p:cNvSpPr/>
            <p:nvPr/>
          </p:nvSpPr>
          <p:spPr>
            <a:xfrm>
              <a:off x="9011054" y="4037571"/>
              <a:ext cx="760526" cy="246221"/>
            </a:xfrm>
            <a:prstGeom prst="rect">
              <a:avLst/>
            </a:prstGeom>
          </p:spPr>
          <p:txBody>
            <a:bodyPr wrap="square" lIns="0" tIns="0" rIns="0" bIns="0">
              <a:spAutoFit/>
            </a:bodyPr>
            <a:lstStyle/>
            <a:p>
              <a:pPr algn="ctr"/>
              <a:r>
                <a:rPr lang="en-ID" sz="1600" b="1" i="0" dirty="0">
                  <a:solidFill>
                    <a:schemeClr val="tx1">
                      <a:lumMod val="75000"/>
                      <a:lumOff val="25000"/>
                    </a:schemeClr>
                  </a:solidFill>
                  <a:effectLst/>
                  <a:latin typeface="Segoe UI" panose="020B0502040204020203" pitchFamily="34" charset="0"/>
                  <a:cs typeface="Segoe UI" panose="020B0502040204020203" pitchFamily="34" charset="0"/>
                </a:rPr>
                <a:t>Step 5</a:t>
              </a:r>
              <a:endParaRPr lang="en-ID" sz="16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34" name="Group 133">
              <a:extLst>
                <a:ext uri="{FF2B5EF4-FFF2-40B4-BE49-F238E27FC236}">
                  <a16:creationId xmlns:a16="http://schemas.microsoft.com/office/drawing/2014/main" id="{FC1E2E6A-3F12-4B9B-88E9-FAD0CBAC0A02}"/>
                </a:ext>
              </a:extLst>
            </p:cNvPr>
            <p:cNvGrpSpPr/>
            <p:nvPr/>
          </p:nvGrpSpPr>
          <p:grpSpPr>
            <a:xfrm>
              <a:off x="7373256" y="5233475"/>
              <a:ext cx="371789" cy="354524"/>
              <a:chOff x="1466850" y="2220913"/>
              <a:chExt cx="268288" cy="268288"/>
            </a:xfrm>
            <a:solidFill>
              <a:srgbClr val="073061"/>
            </a:solidFill>
          </p:grpSpPr>
          <p:sp>
            <p:nvSpPr>
              <p:cNvPr id="135" name="Freeform 4835">
                <a:extLst>
                  <a:ext uri="{FF2B5EF4-FFF2-40B4-BE49-F238E27FC236}">
                    <a16:creationId xmlns:a16="http://schemas.microsoft.com/office/drawing/2014/main" id="{D6BEC2B3-9643-4799-95DA-707198E1EC67}"/>
                  </a:ext>
                </a:extLst>
              </p:cNvPr>
              <p:cNvSpPr>
                <a:spLocks noEditPoints="1"/>
              </p:cNvSpPr>
              <p:nvPr/>
            </p:nvSpPr>
            <p:spPr bwMode="auto">
              <a:xfrm>
                <a:off x="1466850" y="2220913"/>
                <a:ext cx="247650" cy="47625"/>
              </a:xfrm>
              <a:custGeom>
                <a:avLst/>
                <a:gdLst>
                  <a:gd name="T0" fmla="*/ 288 w 781"/>
                  <a:gd name="T1" fmla="*/ 117 h 149"/>
                  <a:gd name="T2" fmla="*/ 276 w 781"/>
                  <a:gd name="T3" fmla="*/ 106 h 149"/>
                  <a:gd name="T4" fmla="*/ 270 w 781"/>
                  <a:gd name="T5" fmla="*/ 90 h 149"/>
                  <a:gd name="T6" fmla="*/ 276 w 781"/>
                  <a:gd name="T7" fmla="*/ 73 h 149"/>
                  <a:gd name="T8" fmla="*/ 288 w 781"/>
                  <a:gd name="T9" fmla="*/ 62 h 149"/>
                  <a:gd name="T10" fmla="*/ 306 w 781"/>
                  <a:gd name="T11" fmla="*/ 60 h 149"/>
                  <a:gd name="T12" fmla="*/ 321 w 781"/>
                  <a:gd name="T13" fmla="*/ 68 h 149"/>
                  <a:gd name="T14" fmla="*/ 329 w 781"/>
                  <a:gd name="T15" fmla="*/ 83 h 149"/>
                  <a:gd name="T16" fmla="*/ 328 w 781"/>
                  <a:gd name="T17" fmla="*/ 101 h 149"/>
                  <a:gd name="T18" fmla="*/ 317 w 781"/>
                  <a:gd name="T19" fmla="*/ 114 h 149"/>
                  <a:gd name="T20" fmla="*/ 300 w 781"/>
                  <a:gd name="T21" fmla="*/ 119 h 149"/>
                  <a:gd name="T22" fmla="*/ 204 w 781"/>
                  <a:gd name="T23" fmla="*/ 119 h 149"/>
                  <a:gd name="T24" fmla="*/ 189 w 781"/>
                  <a:gd name="T25" fmla="*/ 111 h 149"/>
                  <a:gd name="T26" fmla="*/ 181 w 781"/>
                  <a:gd name="T27" fmla="*/ 96 h 149"/>
                  <a:gd name="T28" fmla="*/ 182 w 781"/>
                  <a:gd name="T29" fmla="*/ 77 h 149"/>
                  <a:gd name="T30" fmla="*/ 193 w 781"/>
                  <a:gd name="T31" fmla="*/ 64 h 149"/>
                  <a:gd name="T32" fmla="*/ 210 w 781"/>
                  <a:gd name="T33" fmla="*/ 60 h 149"/>
                  <a:gd name="T34" fmla="*/ 227 w 781"/>
                  <a:gd name="T35" fmla="*/ 64 h 149"/>
                  <a:gd name="T36" fmla="*/ 237 w 781"/>
                  <a:gd name="T37" fmla="*/ 77 h 149"/>
                  <a:gd name="T38" fmla="*/ 240 w 781"/>
                  <a:gd name="T39" fmla="*/ 96 h 149"/>
                  <a:gd name="T40" fmla="*/ 232 w 781"/>
                  <a:gd name="T41" fmla="*/ 111 h 149"/>
                  <a:gd name="T42" fmla="*/ 215 w 781"/>
                  <a:gd name="T43" fmla="*/ 119 h 149"/>
                  <a:gd name="T44" fmla="*/ 119 w 781"/>
                  <a:gd name="T45" fmla="*/ 119 h 149"/>
                  <a:gd name="T46" fmla="*/ 103 w 781"/>
                  <a:gd name="T47" fmla="*/ 114 h 149"/>
                  <a:gd name="T48" fmla="*/ 93 w 781"/>
                  <a:gd name="T49" fmla="*/ 101 h 149"/>
                  <a:gd name="T50" fmla="*/ 90 w 781"/>
                  <a:gd name="T51" fmla="*/ 83 h 149"/>
                  <a:gd name="T52" fmla="*/ 98 w 781"/>
                  <a:gd name="T53" fmla="*/ 68 h 149"/>
                  <a:gd name="T54" fmla="*/ 113 w 781"/>
                  <a:gd name="T55" fmla="*/ 60 h 149"/>
                  <a:gd name="T56" fmla="*/ 132 w 781"/>
                  <a:gd name="T57" fmla="*/ 62 h 149"/>
                  <a:gd name="T58" fmla="*/ 145 w 781"/>
                  <a:gd name="T59" fmla="*/ 73 h 149"/>
                  <a:gd name="T60" fmla="*/ 149 w 781"/>
                  <a:gd name="T61" fmla="*/ 90 h 149"/>
                  <a:gd name="T62" fmla="*/ 145 w 781"/>
                  <a:gd name="T63" fmla="*/ 106 h 149"/>
                  <a:gd name="T64" fmla="*/ 132 w 781"/>
                  <a:gd name="T65" fmla="*/ 117 h 149"/>
                  <a:gd name="T66" fmla="*/ 119 w 781"/>
                  <a:gd name="T67" fmla="*/ 119 h 149"/>
                  <a:gd name="T68" fmla="*/ 778 w 781"/>
                  <a:gd name="T69" fmla="*/ 71 h 149"/>
                  <a:gd name="T70" fmla="*/ 770 w 781"/>
                  <a:gd name="T71" fmla="*/ 46 h 149"/>
                  <a:gd name="T72" fmla="*/ 754 w 781"/>
                  <a:gd name="T73" fmla="*/ 26 h 149"/>
                  <a:gd name="T74" fmla="*/ 733 w 781"/>
                  <a:gd name="T75" fmla="*/ 10 h 149"/>
                  <a:gd name="T76" fmla="*/ 709 w 781"/>
                  <a:gd name="T77" fmla="*/ 1 h 149"/>
                  <a:gd name="T78" fmla="*/ 90 w 781"/>
                  <a:gd name="T79" fmla="*/ 0 h 149"/>
                  <a:gd name="T80" fmla="*/ 63 w 781"/>
                  <a:gd name="T81" fmla="*/ 3 h 149"/>
                  <a:gd name="T82" fmla="*/ 39 w 781"/>
                  <a:gd name="T83" fmla="*/ 15 h 149"/>
                  <a:gd name="T84" fmla="*/ 20 w 781"/>
                  <a:gd name="T85" fmla="*/ 32 h 149"/>
                  <a:gd name="T86" fmla="*/ 7 w 781"/>
                  <a:gd name="T87" fmla="*/ 54 h 149"/>
                  <a:gd name="T88" fmla="*/ 0 w 781"/>
                  <a:gd name="T89" fmla="*/ 81 h 149"/>
                  <a:gd name="T90" fmla="*/ 781 w 781"/>
                  <a:gd name="T9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1" h="149">
                    <a:moveTo>
                      <a:pt x="300" y="119"/>
                    </a:moveTo>
                    <a:lnTo>
                      <a:pt x="294" y="119"/>
                    </a:lnTo>
                    <a:lnTo>
                      <a:pt x="288" y="117"/>
                    </a:lnTo>
                    <a:lnTo>
                      <a:pt x="284" y="114"/>
                    </a:lnTo>
                    <a:lnTo>
                      <a:pt x="279" y="111"/>
                    </a:lnTo>
                    <a:lnTo>
                      <a:pt x="276" y="106"/>
                    </a:lnTo>
                    <a:lnTo>
                      <a:pt x="272" y="101"/>
                    </a:lnTo>
                    <a:lnTo>
                      <a:pt x="271" y="96"/>
                    </a:lnTo>
                    <a:lnTo>
                      <a:pt x="270" y="90"/>
                    </a:lnTo>
                    <a:lnTo>
                      <a:pt x="271" y="83"/>
                    </a:lnTo>
                    <a:lnTo>
                      <a:pt x="272" y="77"/>
                    </a:lnTo>
                    <a:lnTo>
                      <a:pt x="276" y="73"/>
                    </a:lnTo>
                    <a:lnTo>
                      <a:pt x="279" y="68"/>
                    </a:lnTo>
                    <a:lnTo>
                      <a:pt x="284" y="64"/>
                    </a:lnTo>
                    <a:lnTo>
                      <a:pt x="288" y="62"/>
                    </a:lnTo>
                    <a:lnTo>
                      <a:pt x="294" y="60"/>
                    </a:lnTo>
                    <a:lnTo>
                      <a:pt x="300" y="60"/>
                    </a:lnTo>
                    <a:lnTo>
                      <a:pt x="306" y="60"/>
                    </a:lnTo>
                    <a:lnTo>
                      <a:pt x="312" y="62"/>
                    </a:lnTo>
                    <a:lnTo>
                      <a:pt x="317" y="64"/>
                    </a:lnTo>
                    <a:lnTo>
                      <a:pt x="321" y="68"/>
                    </a:lnTo>
                    <a:lnTo>
                      <a:pt x="325" y="73"/>
                    </a:lnTo>
                    <a:lnTo>
                      <a:pt x="328" y="77"/>
                    </a:lnTo>
                    <a:lnTo>
                      <a:pt x="329" y="83"/>
                    </a:lnTo>
                    <a:lnTo>
                      <a:pt x="330" y="90"/>
                    </a:lnTo>
                    <a:lnTo>
                      <a:pt x="329" y="96"/>
                    </a:lnTo>
                    <a:lnTo>
                      <a:pt x="328" y="101"/>
                    </a:lnTo>
                    <a:lnTo>
                      <a:pt x="325" y="106"/>
                    </a:lnTo>
                    <a:lnTo>
                      <a:pt x="321" y="111"/>
                    </a:lnTo>
                    <a:lnTo>
                      <a:pt x="317" y="114"/>
                    </a:lnTo>
                    <a:lnTo>
                      <a:pt x="312" y="117"/>
                    </a:lnTo>
                    <a:lnTo>
                      <a:pt x="306" y="119"/>
                    </a:lnTo>
                    <a:lnTo>
                      <a:pt x="300" y="119"/>
                    </a:lnTo>
                    <a:lnTo>
                      <a:pt x="300" y="119"/>
                    </a:lnTo>
                    <a:close/>
                    <a:moveTo>
                      <a:pt x="210" y="119"/>
                    </a:moveTo>
                    <a:lnTo>
                      <a:pt x="204" y="119"/>
                    </a:lnTo>
                    <a:lnTo>
                      <a:pt x="198" y="117"/>
                    </a:lnTo>
                    <a:lnTo>
                      <a:pt x="193" y="114"/>
                    </a:lnTo>
                    <a:lnTo>
                      <a:pt x="189" y="111"/>
                    </a:lnTo>
                    <a:lnTo>
                      <a:pt x="185" y="106"/>
                    </a:lnTo>
                    <a:lnTo>
                      <a:pt x="182" y="101"/>
                    </a:lnTo>
                    <a:lnTo>
                      <a:pt x="181" y="96"/>
                    </a:lnTo>
                    <a:lnTo>
                      <a:pt x="180" y="90"/>
                    </a:lnTo>
                    <a:lnTo>
                      <a:pt x="181" y="83"/>
                    </a:lnTo>
                    <a:lnTo>
                      <a:pt x="182" y="77"/>
                    </a:lnTo>
                    <a:lnTo>
                      <a:pt x="185" y="73"/>
                    </a:lnTo>
                    <a:lnTo>
                      <a:pt x="189" y="68"/>
                    </a:lnTo>
                    <a:lnTo>
                      <a:pt x="193" y="64"/>
                    </a:lnTo>
                    <a:lnTo>
                      <a:pt x="198" y="62"/>
                    </a:lnTo>
                    <a:lnTo>
                      <a:pt x="204" y="60"/>
                    </a:lnTo>
                    <a:lnTo>
                      <a:pt x="210" y="60"/>
                    </a:lnTo>
                    <a:lnTo>
                      <a:pt x="215" y="60"/>
                    </a:lnTo>
                    <a:lnTo>
                      <a:pt x="221" y="62"/>
                    </a:lnTo>
                    <a:lnTo>
                      <a:pt x="227" y="64"/>
                    </a:lnTo>
                    <a:lnTo>
                      <a:pt x="232" y="68"/>
                    </a:lnTo>
                    <a:lnTo>
                      <a:pt x="235" y="73"/>
                    </a:lnTo>
                    <a:lnTo>
                      <a:pt x="237" y="77"/>
                    </a:lnTo>
                    <a:lnTo>
                      <a:pt x="240" y="83"/>
                    </a:lnTo>
                    <a:lnTo>
                      <a:pt x="240" y="90"/>
                    </a:lnTo>
                    <a:lnTo>
                      <a:pt x="240" y="96"/>
                    </a:lnTo>
                    <a:lnTo>
                      <a:pt x="237" y="101"/>
                    </a:lnTo>
                    <a:lnTo>
                      <a:pt x="235" y="106"/>
                    </a:lnTo>
                    <a:lnTo>
                      <a:pt x="232" y="111"/>
                    </a:lnTo>
                    <a:lnTo>
                      <a:pt x="227" y="114"/>
                    </a:lnTo>
                    <a:lnTo>
                      <a:pt x="221" y="117"/>
                    </a:lnTo>
                    <a:lnTo>
                      <a:pt x="215" y="119"/>
                    </a:lnTo>
                    <a:lnTo>
                      <a:pt x="210" y="119"/>
                    </a:lnTo>
                    <a:lnTo>
                      <a:pt x="210" y="119"/>
                    </a:lnTo>
                    <a:close/>
                    <a:moveTo>
                      <a:pt x="119" y="119"/>
                    </a:moveTo>
                    <a:lnTo>
                      <a:pt x="113" y="119"/>
                    </a:lnTo>
                    <a:lnTo>
                      <a:pt x="108" y="117"/>
                    </a:lnTo>
                    <a:lnTo>
                      <a:pt x="103" y="114"/>
                    </a:lnTo>
                    <a:lnTo>
                      <a:pt x="98" y="111"/>
                    </a:lnTo>
                    <a:lnTo>
                      <a:pt x="95" y="106"/>
                    </a:lnTo>
                    <a:lnTo>
                      <a:pt x="93" y="101"/>
                    </a:lnTo>
                    <a:lnTo>
                      <a:pt x="90" y="96"/>
                    </a:lnTo>
                    <a:lnTo>
                      <a:pt x="90" y="90"/>
                    </a:lnTo>
                    <a:lnTo>
                      <a:pt x="90" y="83"/>
                    </a:lnTo>
                    <a:lnTo>
                      <a:pt x="93" y="77"/>
                    </a:lnTo>
                    <a:lnTo>
                      <a:pt x="95" y="73"/>
                    </a:lnTo>
                    <a:lnTo>
                      <a:pt x="98" y="68"/>
                    </a:lnTo>
                    <a:lnTo>
                      <a:pt x="103" y="64"/>
                    </a:lnTo>
                    <a:lnTo>
                      <a:pt x="108" y="62"/>
                    </a:lnTo>
                    <a:lnTo>
                      <a:pt x="113" y="60"/>
                    </a:lnTo>
                    <a:lnTo>
                      <a:pt x="119" y="60"/>
                    </a:lnTo>
                    <a:lnTo>
                      <a:pt x="126" y="60"/>
                    </a:lnTo>
                    <a:lnTo>
                      <a:pt x="132" y="62"/>
                    </a:lnTo>
                    <a:lnTo>
                      <a:pt x="137" y="64"/>
                    </a:lnTo>
                    <a:lnTo>
                      <a:pt x="141" y="68"/>
                    </a:lnTo>
                    <a:lnTo>
                      <a:pt x="145" y="73"/>
                    </a:lnTo>
                    <a:lnTo>
                      <a:pt x="147" y="77"/>
                    </a:lnTo>
                    <a:lnTo>
                      <a:pt x="149" y="83"/>
                    </a:lnTo>
                    <a:lnTo>
                      <a:pt x="149" y="90"/>
                    </a:lnTo>
                    <a:lnTo>
                      <a:pt x="149" y="96"/>
                    </a:lnTo>
                    <a:lnTo>
                      <a:pt x="147" y="101"/>
                    </a:lnTo>
                    <a:lnTo>
                      <a:pt x="145" y="106"/>
                    </a:lnTo>
                    <a:lnTo>
                      <a:pt x="141" y="111"/>
                    </a:lnTo>
                    <a:lnTo>
                      <a:pt x="137" y="114"/>
                    </a:lnTo>
                    <a:lnTo>
                      <a:pt x="132" y="117"/>
                    </a:lnTo>
                    <a:lnTo>
                      <a:pt x="126" y="119"/>
                    </a:lnTo>
                    <a:lnTo>
                      <a:pt x="119" y="119"/>
                    </a:lnTo>
                    <a:lnTo>
                      <a:pt x="119" y="119"/>
                    </a:lnTo>
                    <a:close/>
                    <a:moveTo>
                      <a:pt x="781" y="90"/>
                    </a:moveTo>
                    <a:lnTo>
                      <a:pt x="781" y="81"/>
                    </a:lnTo>
                    <a:lnTo>
                      <a:pt x="778" y="71"/>
                    </a:lnTo>
                    <a:lnTo>
                      <a:pt x="777" y="62"/>
                    </a:lnTo>
                    <a:lnTo>
                      <a:pt x="774" y="54"/>
                    </a:lnTo>
                    <a:lnTo>
                      <a:pt x="770" y="46"/>
                    </a:lnTo>
                    <a:lnTo>
                      <a:pt x="766" y="39"/>
                    </a:lnTo>
                    <a:lnTo>
                      <a:pt x="760" y="32"/>
                    </a:lnTo>
                    <a:lnTo>
                      <a:pt x="754" y="26"/>
                    </a:lnTo>
                    <a:lnTo>
                      <a:pt x="748" y="19"/>
                    </a:lnTo>
                    <a:lnTo>
                      <a:pt x="741" y="15"/>
                    </a:lnTo>
                    <a:lnTo>
                      <a:pt x="733" y="10"/>
                    </a:lnTo>
                    <a:lnTo>
                      <a:pt x="726" y="6"/>
                    </a:lnTo>
                    <a:lnTo>
                      <a:pt x="717" y="3"/>
                    </a:lnTo>
                    <a:lnTo>
                      <a:pt x="709" y="1"/>
                    </a:lnTo>
                    <a:lnTo>
                      <a:pt x="700" y="0"/>
                    </a:lnTo>
                    <a:lnTo>
                      <a:pt x="690" y="0"/>
                    </a:lnTo>
                    <a:lnTo>
                      <a:pt x="90" y="0"/>
                    </a:lnTo>
                    <a:lnTo>
                      <a:pt x="81" y="0"/>
                    </a:lnTo>
                    <a:lnTo>
                      <a:pt x="72" y="1"/>
                    </a:lnTo>
                    <a:lnTo>
                      <a:pt x="63" y="3"/>
                    </a:lnTo>
                    <a:lnTo>
                      <a:pt x="54" y="6"/>
                    </a:lnTo>
                    <a:lnTo>
                      <a:pt x="46" y="10"/>
                    </a:lnTo>
                    <a:lnTo>
                      <a:pt x="39" y="15"/>
                    </a:lnTo>
                    <a:lnTo>
                      <a:pt x="32" y="19"/>
                    </a:lnTo>
                    <a:lnTo>
                      <a:pt x="27" y="26"/>
                    </a:lnTo>
                    <a:lnTo>
                      <a:pt x="20" y="32"/>
                    </a:lnTo>
                    <a:lnTo>
                      <a:pt x="15" y="39"/>
                    </a:lnTo>
                    <a:lnTo>
                      <a:pt x="10" y="46"/>
                    </a:lnTo>
                    <a:lnTo>
                      <a:pt x="7" y="54"/>
                    </a:lnTo>
                    <a:lnTo>
                      <a:pt x="3" y="62"/>
                    </a:lnTo>
                    <a:lnTo>
                      <a:pt x="1" y="71"/>
                    </a:lnTo>
                    <a:lnTo>
                      <a:pt x="0" y="81"/>
                    </a:lnTo>
                    <a:lnTo>
                      <a:pt x="0" y="90"/>
                    </a:lnTo>
                    <a:lnTo>
                      <a:pt x="0" y="149"/>
                    </a:lnTo>
                    <a:lnTo>
                      <a:pt x="781" y="149"/>
                    </a:lnTo>
                    <a:lnTo>
                      <a:pt x="78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836">
                <a:extLst>
                  <a:ext uri="{FF2B5EF4-FFF2-40B4-BE49-F238E27FC236}">
                    <a16:creationId xmlns:a16="http://schemas.microsoft.com/office/drawing/2014/main" id="{FD91B503-A334-410D-B637-619887391E6D}"/>
                  </a:ext>
                </a:extLst>
              </p:cNvPr>
              <p:cNvSpPr>
                <a:spLocks/>
              </p:cNvSpPr>
              <p:nvPr/>
            </p:nvSpPr>
            <p:spPr bwMode="auto">
              <a:xfrm>
                <a:off x="1466850" y="2278063"/>
                <a:ext cx="247650" cy="142875"/>
              </a:xfrm>
              <a:custGeom>
                <a:avLst/>
                <a:gdLst>
                  <a:gd name="T0" fmla="*/ 781 w 781"/>
                  <a:gd name="T1" fmla="*/ 321 h 451"/>
                  <a:gd name="T2" fmla="*/ 781 w 781"/>
                  <a:gd name="T3" fmla="*/ 0 h 451"/>
                  <a:gd name="T4" fmla="*/ 0 w 781"/>
                  <a:gd name="T5" fmla="*/ 0 h 451"/>
                  <a:gd name="T6" fmla="*/ 0 w 781"/>
                  <a:gd name="T7" fmla="*/ 361 h 451"/>
                  <a:gd name="T8" fmla="*/ 0 w 781"/>
                  <a:gd name="T9" fmla="*/ 369 h 451"/>
                  <a:gd name="T10" fmla="*/ 1 w 781"/>
                  <a:gd name="T11" fmla="*/ 379 h 451"/>
                  <a:gd name="T12" fmla="*/ 3 w 781"/>
                  <a:gd name="T13" fmla="*/ 388 h 451"/>
                  <a:gd name="T14" fmla="*/ 7 w 781"/>
                  <a:gd name="T15" fmla="*/ 396 h 451"/>
                  <a:gd name="T16" fmla="*/ 10 w 781"/>
                  <a:gd name="T17" fmla="*/ 404 h 451"/>
                  <a:gd name="T18" fmla="*/ 15 w 781"/>
                  <a:gd name="T19" fmla="*/ 411 h 451"/>
                  <a:gd name="T20" fmla="*/ 20 w 781"/>
                  <a:gd name="T21" fmla="*/ 418 h 451"/>
                  <a:gd name="T22" fmla="*/ 27 w 781"/>
                  <a:gd name="T23" fmla="*/ 425 h 451"/>
                  <a:gd name="T24" fmla="*/ 32 w 781"/>
                  <a:gd name="T25" fmla="*/ 431 h 451"/>
                  <a:gd name="T26" fmla="*/ 39 w 781"/>
                  <a:gd name="T27" fmla="*/ 436 h 451"/>
                  <a:gd name="T28" fmla="*/ 46 w 781"/>
                  <a:gd name="T29" fmla="*/ 440 h 451"/>
                  <a:gd name="T30" fmla="*/ 54 w 781"/>
                  <a:gd name="T31" fmla="*/ 444 h 451"/>
                  <a:gd name="T32" fmla="*/ 63 w 781"/>
                  <a:gd name="T33" fmla="*/ 447 h 451"/>
                  <a:gd name="T34" fmla="*/ 72 w 781"/>
                  <a:gd name="T35" fmla="*/ 449 h 451"/>
                  <a:gd name="T36" fmla="*/ 81 w 781"/>
                  <a:gd name="T37" fmla="*/ 451 h 451"/>
                  <a:gd name="T38" fmla="*/ 90 w 781"/>
                  <a:gd name="T39" fmla="*/ 451 h 451"/>
                  <a:gd name="T40" fmla="*/ 489 w 781"/>
                  <a:gd name="T41" fmla="*/ 451 h 451"/>
                  <a:gd name="T42" fmla="*/ 495 w 781"/>
                  <a:gd name="T43" fmla="*/ 436 h 451"/>
                  <a:gd name="T44" fmla="*/ 502 w 781"/>
                  <a:gd name="T45" fmla="*/ 419 h 451"/>
                  <a:gd name="T46" fmla="*/ 510 w 781"/>
                  <a:gd name="T47" fmla="*/ 405 h 451"/>
                  <a:gd name="T48" fmla="*/ 518 w 781"/>
                  <a:gd name="T49" fmla="*/ 392 h 451"/>
                  <a:gd name="T50" fmla="*/ 528 w 781"/>
                  <a:gd name="T51" fmla="*/ 378 h 451"/>
                  <a:gd name="T52" fmla="*/ 539 w 781"/>
                  <a:gd name="T53" fmla="*/ 365 h 451"/>
                  <a:gd name="T54" fmla="*/ 551 w 781"/>
                  <a:gd name="T55" fmla="*/ 354 h 451"/>
                  <a:gd name="T56" fmla="*/ 564 w 781"/>
                  <a:gd name="T57" fmla="*/ 343 h 451"/>
                  <a:gd name="T58" fmla="*/ 578 w 781"/>
                  <a:gd name="T59" fmla="*/ 334 h 451"/>
                  <a:gd name="T60" fmla="*/ 592 w 781"/>
                  <a:gd name="T61" fmla="*/ 325 h 451"/>
                  <a:gd name="T62" fmla="*/ 607 w 781"/>
                  <a:gd name="T63" fmla="*/ 319 h 451"/>
                  <a:gd name="T64" fmla="*/ 623 w 781"/>
                  <a:gd name="T65" fmla="*/ 312 h 451"/>
                  <a:gd name="T66" fmla="*/ 639 w 781"/>
                  <a:gd name="T67" fmla="*/ 307 h 451"/>
                  <a:gd name="T68" fmla="*/ 656 w 781"/>
                  <a:gd name="T69" fmla="*/ 303 h 451"/>
                  <a:gd name="T70" fmla="*/ 673 w 781"/>
                  <a:gd name="T71" fmla="*/ 301 h 451"/>
                  <a:gd name="T72" fmla="*/ 690 w 781"/>
                  <a:gd name="T73" fmla="*/ 301 h 451"/>
                  <a:gd name="T74" fmla="*/ 703 w 781"/>
                  <a:gd name="T75" fmla="*/ 301 h 451"/>
                  <a:gd name="T76" fmla="*/ 715 w 781"/>
                  <a:gd name="T77" fmla="*/ 302 h 451"/>
                  <a:gd name="T78" fmla="*/ 726 w 781"/>
                  <a:gd name="T79" fmla="*/ 303 h 451"/>
                  <a:gd name="T80" fmla="*/ 738 w 781"/>
                  <a:gd name="T81" fmla="*/ 306 h 451"/>
                  <a:gd name="T82" fmla="*/ 748 w 781"/>
                  <a:gd name="T83" fmla="*/ 309 h 451"/>
                  <a:gd name="T84" fmla="*/ 760 w 781"/>
                  <a:gd name="T85" fmla="*/ 313 h 451"/>
                  <a:gd name="T86" fmla="*/ 770 w 781"/>
                  <a:gd name="T87" fmla="*/ 316 h 451"/>
                  <a:gd name="T88" fmla="*/ 781 w 781"/>
                  <a:gd name="T89" fmla="*/ 32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1" h="451">
                    <a:moveTo>
                      <a:pt x="781" y="321"/>
                    </a:moveTo>
                    <a:lnTo>
                      <a:pt x="781" y="0"/>
                    </a:lnTo>
                    <a:lnTo>
                      <a:pt x="0" y="0"/>
                    </a:lnTo>
                    <a:lnTo>
                      <a:pt x="0" y="361"/>
                    </a:lnTo>
                    <a:lnTo>
                      <a:pt x="0" y="369"/>
                    </a:lnTo>
                    <a:lnTo>
                      <a:pt x="1" y="379"/>
                    </a:lnTo>
                    <a:lnTo>
                      <a:pt x="3" y="388"/>
                    </a:lnTo>
                    <a:lnTo>
                      <a:pt x="7" y="396"/>
                    </a:lnTo>
                    <a:lnTo>
                      <a:pt x="10" y="404"/>
                    </a:lnTo>
                    <a:lnTo>
                      <a:pt x="15" y="411"/>
                    </a:lnTo>
                    <a:lnTo>
                      <a:pt x="20" y="418"/>
                    </a:lnTo>
                    <a:lnTo>
                      <a:pt x="27" y="425"/>
                    </a:lnTo>
                    <a:lnTo>
                      <a:pt x="32" y="431"/>
                    </a:lnTo>
                    <a:lnTo>
                      <a:pt x="39" y="436"/>
                    </a:lnTo>
                    <a:lnTo>
                      <a:pt x="46" y="440"/>
                    </a:lnTo>
                    <a:lnTo>
                      <a:pt x="54" y="444"/>
                    </a:lnTo>
                    <a:lnTo>
                      <a:pt x="63" y="447"/>
                    </a:lnTo>
                    <a:lnTo>
                      <a:pt x="72" y="449"/>
                    </a:lnTo>
                    <a:lnTo>
                      <a:pt x="81" y="451"/>
                    </a:lnTo>
                    <a:lnTo>
                      <a:pt x="90" y="451"/>
                    </a:lnTo>
                    <a:lnTo>
                      <a:pt x="489" y="451"/>
                    </a:lnTo>
                    <a:lnTo>
                      <a:pt x="495" y="436"/>
                    </a:lnTo>
                    <a:lnTo>
                      <a:pt x="502" y="419"/>
                    </a:lnTo>
                    <a:lnTo>
                      <a:pt x="510" y="405"/>
                    </a:lnTo>
                    <a:lnTo>
                      <a:pt x="518" y="392"/>
                    </a:lnTo>
                    <a:lnTo>
                      <a:pt x="528" y="378"/>
                    </a:lnTo>
                    <a:lnTo>
                      <a:pt x="539" y="365"/>
                    </a:lnTo>
                    <a:lnTo>
                      <a:pt x="551" y="354"/>
                    </a:lnTo>
                    <a:lnTo>
                      <a:pt x="564" y="343"/>
                    </a:lnTo>
                    <a:lnTo>
                      <a:pt x="578" y="334"/>
                    </a:lnTo>
                    <a:lnTo>
                      <a:pt x="592" y="325"/>
                    </a:lnTo>
                    <a:lnTo>
                      <a:pt x="607" y="319"/>
                    </a:lnTo>
                    <a:lnTo>
                      <a:pt x="623" y="312"/>
                    </a:lnTo>
                    <a:lnTo>
                      <a:pt x="639" y="307"/>
                    </a:lnTo>
                    <a:lnTo>
                      <a:pt x="656" y="303"/>
                    </a:lnTo>
                    <a:lnTo>
                      <a:pt x="673" y="301"/>
                    </a:lnTo>
                    <a:lnTo>
                      <a:pt x="690" y="301"/>
                    </a:lnTo>
                    <a:lnTo>
                      <a:pt x="703" y="301"/>
                    </a:lnTo>
                    <a:lnTo>
                      <a:pt x="715" y="302"/>
                    </a:lnTo>
                    <a:lnTo>
                      <a:pt x="726" y="303"/>
                    </a:lnTo>
                    <a:lnTo>
                      <a:pt x="738" y="306"/>
                    </a:lnTo>
                    <a:lnTo>
                      <a:pt x="748" y="309"/>
                    </a:lnTo>
                    <a:lnTo>
                      <a:pt x="760" y="313"/>
                    </a:lnTo>
                    <a:lnTo>
                      <a:pt x="770" y="316"/>
                    </a:lnTo>
                    <a:lnTo>
                      <a:pt x="781" y="3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37">
                <a:extLst>
                  <a:ext uri="{FF2B5EF4-FFF2-40B4-BE49-F238E27FC236}">
                    <a16:creationId xmlns:a16="http://schemas.microsoft.com/office/drawing/2014/main" id="{04ED23E2-9B13-4ECE-A9AD-5DE94781C902}"/>
                  </a:ext>
                </a:extLst>
              </p:cNvPr>
              <p:cNvSpPr>
                <a:spLocks/>
              </p:cNvSpPr>
              <p:nvPr/>
            </p:nvSpPr>
            <p:spPr bwMode="auto">
              <a:xfrm>
                <a:off x="1638300" y="2390775"/>
                <a:ext cx="88900" cy="49213"/>
              </a:xfrm>
              <a:custGeom>
                <a:avLst/>
                <a:gdLst>
                  <a:gd name="T0" fmla="*/ 157 w 278"/>
                  <a:gd name="T1" fmla="*/ 31 h 155"/>
                  <a:gd name="T2" fmla="*/ 185 w 278"/>
                  <a:gd name="T3" fmla="*/ 39 h 155"/>
                  <a:gd name="T4" fmla="*/ 208 w 278"/>
                  <a:gd name="T5" fmla="*/ 54 h 155"/>
                  <a:gd name="T6" fmla="*/ 228 w 278"/>
                  <a:gd name="T7" fmla="*/ 74 h 155"/>
                  <a:gd name="T8" fmla="*/ 197 w 278"/>
                  <a:gd name="T9" fmla="*/ 84 h 155"/>
                  <a:gd name="T10" fmla="*/ 190 w 278"/>
                  <a:gd name="T11" fmla="*/ 86 h 155"/>
                  <a:gd name="T12" fmla="*/ 185 w 278"/>
                  <a:gd name="T13" fmla="*/ 88 h 155"/>
                  <a:gd name="T14" fmla="*/ 182 w 278"/>
                  <a:gd name="T15" fmla="*/ 100 h 155"/>
                  <a:gd name="T16" fmla="*/ 185 w 278"/>
                  <a:gd name="T17" fmla="*/ 110 h 155"/>
                  <a:gd name="T18" fmla="*/ 190 w 278"/>
                  <a:gd name="T19" fmla="*/ 113 h 155"/>
                  <a:gd name="T20" fmla="*/ 197 w 278"/>
                  <a:gd name="T21" fmla="*/ 115 h 155"/>
                  <a:gd name="T22" fmla="*/ 278 w 278"/>
                  <a:gd name="T23" fmla="*/ 18 h 155"/>
                  <a:gd name="T24" fmla="*/ 273 w 278"/>
                  <a:gd name="T25" fmla="*/ 8 h 155"/>
                  <a:gd name="T26" fmla="*/ 263 w 278"/>
                  <a:gd name="T27" fmla="*/ 3 h 155"/>
                  <a:gd name="T28" fmla="*/ 252 w 278"/>
                  <a:gd name="T29" fmla="*/ 8 h 155"/>
                  <a:gd name="T30" fmla="*/ 248 w 278"/>
                  <a:gd name="T31" fmla="*/ 18 h 155"/>
                  <a:gd name="T32" fmla="*/ 237 w 278"/>
                  <a:gd name="T33" fmla="*/ 39 h 155"/>
                  <a:gd name="T34" fmla="*/ 212 w 278"/>
                  <a:gd name="T35" fmla="*/ 21 h 155"/>
                  <a:gd name="T36" fmla="*/ 185 w 278"/>
                  <a:gd name="T37" fmla="*/ 8 h 155"/>
                  <a:gd name="T38" fmla="*/ 157 w 278"/>
                  <a:gd name="T39" fmla="*/ 1 h 155"/>
                  <a:gd name="T40" fmla="*/ 128 w 278"/>
                  <a:gd name="T41" fmla="*/ 1 h 155"/>
                  <a:gd name="T42" fmla="*/ 99 w 278"/>
                  <a:gd name="T43" fmla="*/ 7 h 155"/>
                  <a:gd name="T44" fmla="*/ 74 w 278"/>
                  <a:gd name="T45" fmla="*/ 18 h 155"/>
                  <a:gd name="T46" fmla="*/ 51 w 278"/>
                  <a:gd name="T47" fmla="*/ 35 h 155"/>
                  <a:gd name="T48" fmla="*/ 31 w 278"/>
                  <a:gd name="T49" fmla="*/ 56 h 155"/>
                  <a:gd name="T50" fmla="*/ 16 w 278"/>
                  <a:gd name="T51" fmla="*/ 80 h 155"/>
                  <a:gd name="T52" fmla="*/ 6 w 278"/>
                  <a:gd name="T53" fmla="*/ 109 h 155"/>
                  <a:gd name="T54" fmla="*/ 0 w 278"/>
                  <a:gd name="T55" fmla="*/ 139 h 155"/>
                  <a:gd name="T56" fmla="*/ 29 w 278"/>
                  <a:gd name="T57" fmla="*/ 155 h 155"/>
                  <a:gd name="T58" fmla="*/ 31 w 278"/>
                  <a:gd name="T59" fmla="*/ 130 h 155"/>
                  <a:gd name="T60" fmla="*/ 38 w 278"/>
                  <a:gd name="T61" fmla="*/ 105 h 155"/>
                  <a:gd name="T62" fmla="*/ 48 w 278"/>
                  <a:gd name="T63" fmla="*/ 84 h 155"/>
                  <a:gd name="T64" fmla="*/ 62 w 278"/>
                  <a:gd name="T65" fmla="*/ 66 h 155"/>
                  <a:gd name="T66" fmla="*/ 79 w 278"/>
                  <a:gd name="T67" fmla="*/ 51 h 155"/>
                  <a:gd name="T68" fmla="*/ 98 w 278"/>
                  <a:gd name="T69" fmla="*/ 39 h 155"/>
                  <a:gd name="T70" fmla="*/ 119 w 278"/>
                  <a:gd name="T71" fmla="*/ 32 h 155"/>
                  <a:gd name="T72" fmla="*/ 142 w 278"/>
                  <a:gd name="T73" fmla="*/ 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8" h="155">
                    <a:moveTo>
                      <a:pt x="142" y="30"/>
                    </a:moveTo>
                    <a:lnTo>
                      <a:pt x="157" y="31"/>
                    </a:lnTo>
                    <a:lnTo>
                      <a:pt x="171" y="35"/>
                    </a:lnTo>
                    <a:lnTo>
                      <a:pt x="185" y="39"/>
                    </a:lnTo>
                    <a:lnTo>
                      <a:pt x="197" y="46"/>
                    </a:lnTo>
                    <a:lnTo>
                      <a:pt x="208" y="54"/>
                    </a:lnTo>
                    <a:lnTo>
                      <a:pt x="219" y="64"/>
                    </a:lnTo>
                    <a:lnTo>
                      <a:pt x="228" y="74"/>
                    </a:lnTo>
                    <a:lnTo>
                      <a:pt x="236" y="84"/>
                    </a:lnTo>
                    <a:lnTo>
                      <a:pt x="197" y="84"/>
                    </a:lnTo>
                    <a:lnTo>
                      <a:pt x="193" y="84"/>
                    </a:lnTo>
                    <a:lnTo>
                      <a:pt x="190" y="86"/>
                    </a:lnTo>
                    <a:lnTo>
                      <a:pt x="187" y="87"/>
                    </a:lnTo>
                    <a:lnTo>
                      <a:pt x="185" y="88"/>
                    </a:lnTo>
                    <a:lnTo>
                      <a:pt x="183" y="93"/>
                    </a:lnTo>
                    <a:lnTo>
                      <a:pt x="182" y="100"/>
                    </a:lnTo>
                    <a:lnTo>
                      <a:pt x="183" y="105"/>
                    </a:lnTo>
                    <a:lnTo>
                      <a:pt x="185" y="110"/>
                    </a:lnTo>
                    <a:lnTo>
                      <a:pt x="187" y="111"/>
                    </a:lnTo>
                    <a:lnTo>
                      <a:pt x="190" y="113"/>
                    </a:lnTo>
                    <a:lnTo>
                      <a:pt x="193" y="113"/>
                    </a:lnTo>
                    <a:lnTo>
                      <a:pt x="197" y="115"/>
                    </a:lnTo>
                    <a:lnTo>
                      <a:pt x="278" y="113"/>
                    </a:lnTo>
                    <a:lnTo>
                      <a:pt x="278" y="18"/>
                    </a:lnTo>
                    <a:lnTo>
                      <a:pt x="277" y="13"/>
                    </a:lnTo>
                    <a:lnTo>
                      <a:pt x="273" y="8"/>
                    </a:lnTo>
                    <a:lnTo>
                      <a:pt x="268" y="5"/>
                    </a:lnTo>
                    <a:lnTo>
                      <a:pt x="263" y="3"/>
                    </a:lnTo>
                    <a:lnTo>
                      <a:pt x="257" y="5"/>
                    </a:lnTo>
                    <a:lnTo>
                      <a:pt x="252" y="8"/>
                    </a:lnTo>
                    <a:lnTo>
                      <a:pt x="249" y="13"/>
                    </a:lnTo>
                    <a:lnTo>
                      <a:pt x="248" y="18"/>
                    </a:lnTo>
                    <a:lnTo>
                      <a:pt x="248" y="51"/>
                    </a:lnTo>
                    <a:lnTo>
                      <a:pt x="237" y="39"/>
                    </a:lnTo>
                    <a:lnTo>
                      <a:pt x="224" y="29"/>
                    </a:lnTo>
                    <a:lnTo>
                      <a:pt x="212" y="21"/>
                    </a:lnTo>
                    <a:lnTo>
                      <a:pt x="199" y="14"/>
                    </a:lnTo>
                    <a:lnTo>
                      <a:pt x="185" y="8"/>
                    </a:lnTo>
                    <a:lnTo>
                      <a:pt x="171" y="3"/>
                    </a:lnTo>
                    <a:lnTo>
                      <a:pt x="157" y="1"/>
                    </a:lnTo>
                    <a:lnTo>
                      <a:pt x="142" y="0"/>
                    </a:lnTo>
                    <a:lnTo>
                      <a:pt x="128" y="1"/>
                    </a:lnTo>
                    <a:lnTo>
                      <a:pt x="113" y="3"/>
                    </a:lnTo>
                    <a:lnTo>
                      <a:pt x="99" y="7"/>
                    </a:lnTo>
                    <a:lnTo>
                      <a:pt x="87" y="11"/>
                    </a:lnTo>
                    <a:lnTo>
                      <a:pt x="74" y="18"/>
                    </a:lnTo>
                    <a:lnTo>
                      <a:pt x="62" y="25"/>
                    </a:lnTo>
                    <a:lnTo>
                      <a:pt x="51" y="35"/>
                    </a:lnTo>
                    <a:lnTo>
                      <a:pt x="40" y="45"/>
                    </a:lnTo>
                    <a:lnTo>
                      <a:pt x="31" y="56"/>
                    </a:lnTo>
                    <a:lnTo>
                      <a:pt x="23" y="67"/>
                    </a:lnTo>
                    <a:lnTo>
                      <a:pt x="16" y="80"/>
                    </a:lnTo>
                    <a:lnTo>
                      <a:pt x="10" y="94"/>
                    </a:lnTo>
                    <a:lnTo>
                      <a:pt x="6" y="109"/>
                    </a:lnTo>
                    <a:lnTo>
                      <a:pt x="2" y="124"/>
                    </a:lnTo>
                    <a:lnTo>
                      <a:pt x="0" y="139"/>
                    </a:lnTo>
                    <a:lnTo>
                      <a:pt x="0" y="155"/>
                    </a:lnTo>
                    <a:lnTo>
                      <a:pt x="29" y="155"/>
                    </a:lnTo>
                    <a:lnTo>
                      <a:pt x="30" y="142"/>
                    </a:lnTo>
                    <a:lnTo>
                      <a:pt x="31" y="130"/>
                    </a:lnTo>
                    <a:lnTo>
                      <a:pt x="35" y="117"/>
                    </a:lnTo>
                    <a:lnTo>
                      <a:pt x="38" y="105"/>
                    </a:lnTo>
                    <a:lnTo>
                      <a:pt x="43" y="95"/>
                    </a:lnTo>
                    <a:lnTo>
                      <a:pt x="48" y="84"/>
                    </a:lnTo>
                    <a:lnTo>
                      <a:pt x="55" y="75"/>
                    </a:lnTo>
                    <a:lnTo>
                      <a:pt x="62" y="66"/>
                    </a:lnTo>
                    <a:lnTo>
                      <a:pt x="70" y="58"/>
                    </a:lnTo>
                    <a:lnTo>
                      <a:pt x="79" y="51"/>
                    </a:lnTo>
                    <a:lnTo>
                      <a:pt x="88" y="45"/>
                    </a:lnTo>
                    <a:lnTo>
                      <a:pt x="98" y="39"/>
                    </a:lnTo>
                    <a:lnTo>
                      <a:pt x="109" y="36"/>
                    </a:lnTo>
                    <a:lnTo>
                      <a:pt x="119" y="32"/>
                    </a:lnTo>
                    <a:lnTo>
                      <a:pt x="131" y="30"/>
                    </a:lnTo>
                    <a:lnTo>
                      <a:pt x="142" y="30"/>
                    </a:lnTo>
                    <a:lnTo>
                      <a:pt x="14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38">
                <a:extLst>
                  <a:ext uri="{FF2B5EF4-FFF2-40B4-BE49-F238E27FC236}">
                    <a16:creationId xmlns:a16="http://schemas.microsoft.com/office/drawing/2014/main" id="{0433C0C2-CDC3-48C2-852B-135CF4DAD232}"/>
                  </a:ext>
                </a:extLst>
              </p:cNvPr>
              <p:cNvSpPr>
                <a:spLocks/>
              </p:cNvSpPr>
              <p:nvPr/>
            </p:nvSpPr>
            <p:spPr bwMode="auto">
              <a:xfrm>
                <a:off x="1641475" y="2439988"/>
                <a:ext cx="93663" cy="49213"/>
              </a:xfrm>
              <a:custGeom>
                <a:avLst/>
                <a:gdLst>
                  <a:gd name="T0" fmla="*/ 264 w 294"/>
                  <a:gd name="T1" fmla="*/ 13 h 152"/>
                  <a:gd name="T2" fmla="*/ 259 w 294"/>
                  <a:gd name="T3" fmla="*/ 36 h 152"/>
                  <a:gd name="T4" fmla="*/ 250 w 294"/>
                  <a:gd name="T5" fmla="*/ 58 h 152"/>
                  <a:gd name="T6" fmla="*/ 237 w 294"/>
                  <a:gd name="T7" fmla="*/ 78 h 152"/>
                  <a:gd name="T8" fmla="*/ 222 w 294"/>
                  <a:gd name="T9" fmla="*/ 94 h 152"/>
                  <a:gd name="T10" fmla="*/ 203 w 294"/>
                  <a:gd name="T11" fmla="*/ 107 h 152"/>
                  <a:gd name="T12" fmla="*/ 182 w 294"/>
                  <a:gd name="T13" fmla="*/ 116 h 152"/>
                  <a:gd name="T14" fmla="*/ 159 w 294"/>
                  <a:gd name="T15" fmla="*/ 121 h 152"/>
                  <a:gd name="T16" fmla="*/ 132 w 294"/>
                  <a:gd name="T17" fmla="*/ 121 h 152"/>
                  <a:gd name="T18" fmla="*/ 103 w 294"/>
                  <a:gd name="T19" fmla="*/ 115 h 152"/>
                  <a:gd name="T20" fmla="*/ 76 w 294"/>
                  <a:gd name="T21" fmla="*/ 103 h 152"/>
                  <a:gd name="T22" fmla="*/ 53 w 294"/>
                  <a:gd name="T23" fmla="*/ 88 h 152"/>
                  <a:gd name="T24" fmla="*/ 82 w 294"/>
                  <a:gd name="T25" fmla="*/ 79 h 152"/>
                  <a:gd name="T26" fmla="*/ 93 w 294"/>
                  <a:gd name="T27" fmla="*/ 74 h 152"/>
                  <a:gd name="T28" fmla="*/ 97 w 294"/>
                  <a:gd name="T29" fmla="*/ 64 h 152"/>
                  <a:gd name="T30" fmla="*/ 93 w 294"/>
                  <a:gd name="T31" fmla="*/ 53 h 152"/>
                  <a:gd name="T32" fmla="*/ 82 w 294"/>
                  <a:gd name="T33" fmla="*/ 49 h 152"/>
                  <a:gd name="T34" fmla="*/ 0 w 294"/>
                  <a:gd name="T35" fmla="*/ 121 h 152"/>
                  <a:gd name="T36" fmla="*/ 3 w 294"/>
                  <a:gd name="T37" fmla="*/ 132 h 152"/>
                  <a:gd name="T38" fmla="*/ 15 w 294"/>
                  <a:gd name="T39" fmla="*/ 136 h 152"/>
                  <a:gd name="T40" fmla="*/ 25 w 294"/>
                  <a:gd name="T41" fmla="*/ 132 h 152"/>
                  <a:gd name="T42" fmla="*/ 30 w 294"/>
                  <a:gd name="T43" fmla="*/ 121 h 152"/>
                  <a:gd name="T44" fmla="*/ 42 w 294"/>
                  <a:gd name="T45" fmla="*/ 117 h 152"/>
                  <a:gd name="T46" fmla="*/ 68 w 294"/>
                  <a:gd name="T47" fmla="*/ 133 h 152"/>
                  <a:gd name="T48" fmla="*/ 98 w 294"/>
                  <a:gd name="T49" fmla="*/ 145 h 152"/>
                  <a:gd name="T50" fmla="*/ 131 w 294"/>
                  <a:gd name="T51" fmla="*/ 151 h 152"/>
                  <a:gd name="T52" fmla="*/ 162 w 294"/>
                  <a:gd name="T53" fmla="*/ 151 h 152"/>
                  <a:gd name="T54" fmla="*/ 191 w 294"/>
                  <a:gd name="T55" fmla="*/ 145 h 152"/>
                  <a:gd name="T56" fmla="*/ 218 w 294"/>
                  <a:gd name="T57" fmla="*/ 133 h 152"/>
                  <a:gd name="T58" fmla="*/ 241 w 294"/>
                  <a:gd name="T59" fmla="*/ 117 h 152"/>
                  <a:gd name="T60" fmla="*/ 260 w 294"/>
                  <a:gd name="T61" fmla="*/ 96 h 152"/>
                  <a:gd name="T62" fmla="*/ 277 w 294"/>
                  <a:gd name="T63" fmla="*/ 73 h 152"/>
                  <a:gd name="T64" fmla="*/ 287 w 294"/>
                  <a:gd name="T65" fmla="*/ 45 h 152"/>
                  <a:gd name="T66" fmla="*/ 293 w 294"/>
                  <a:gd name="T67" fmla="*/ 15 h 152"/>
                  <a:gd name="T68" fmla="*/ 264 w 294"/>
                  <a:gd name="T6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152">
                    <a:moveTo>
                      <a:pt x="264" y="0"/>
                    </a:moveTo>
                    <a:lnTo>
                      <a:pt x="264" y="13"/>
                    </a:lnTo>
                    <a:lnTo>
                      <a:pt x="262" y="24"/>
                    </a:lnTo>
                    <a:lnTo>
                      <a:pt x="259" y="36"/>
                    </a:lnTo>
                    <a:lnTo>
                      <a:pt x="255" y="48"/>
                    </a:lnTo>
                    <a:lnTo>
                      <a:pt x="250" y="58"/>
                    </a:lnTo>
                    <a:lnTo>
                      <a:pt x="244" y="68"/>
                    </a:lnTo>
                    <a:lnTo>
                      <a:pt x="237" y="78"/>
                    </a:lnTo>
                    <a:lnTo>
                      <a:pt x="230" y="86"/>
                    </a:lnTo>
                    <a:lnTo>
                      <a:pt x="222" y="94"/>
                    </a:lnTo>
                    <a:lnTo>
                      <a:pt x="213" y="101"/>
                    </a:lnTo>
                    <a:lnTo>
                      <a:pt x="203" y="107"/>
                    </a:lnTo>
                    <a:lnTo>
                      <a:pt x="193" y="111"/>
                    </a:lnTo>
                    <a:lnTo>
                      <a:pt x="182" y="116"/>
                    </a:lnTo>
                    <a:lnTo>
                      <a:pt x="170" y="119"/>
                    </a:lnTo>
                    <a:lnTo>
                      <a:pt x="159" y="121"/>
                    </a:lnTo>
                    <a:lnTo>
                      <a:pt x="147" y="122"/>
                    </a:lnTo>
                    <a:lnTo>
                      <a:pt x="132" y="121"/>
                    </a:lnTo>
                    <a:lnTo>
                      <a:pt x="117" y="118"/>
                    </a:lnTo>
                    <a:lnTo>
                      <a:pt x="103" y="115"/>
                    </a:lnTo>
                    <a:lnTo>
                      <a:pt x="89" y="110"/>
                    </a:lnTo>
                    <a:lnTo>
                      <a:pt x="76" y="103"/>
                    </a:lnTo>
                    <a:lnTo>
                      <a:pt x="64" y="96"/>
                    </a:lnTo>
                    <a:lnTo>
                      <a:pt x="53" y="88"/>
                    </a:lnTo>
                    <a:lnTo>
                      <a:pt x="44" y="79"/>
                    </a:lnTo>
                    <a:lnTo>
                      <a:pt x="82" y="79"/>
                    </a:lnTo>
                    <a:lnTo>
                      <a:pt x="88" y="78"/>
                    </a:lnTo>
                    <a:lnTo>
                      <a:pt x="93" y="74"/>
                    </a:lnTo>
                    <a:lnTo>
                      <a:pt x="96" y="70"/>
                    </a:lnTo>
                    <a:lnTo>
                      <a:pt x="97" y="64"/>
                    </a:lnTo>
                    <a:lnTo>
                      <a:pt x="96" y="58"/>
                    </a:lnTo>
                    <a:lnTo>
                      <a:pt x="93" y="53"/>
                    </a:lnTo>
                    <a:lnTo>
                      <a:pt x="88" y="50"/>
                    </a:lnTo>
                    <a:lnTo>
                      <a:pt x="82" y="49"/>
                    </a:lnTo>
                    <a:lnTo>
                      <a:pt x="0" y="49"/>
                    </a:lnTo>
                    <a:lnTo>
                      <a:pt x="0" y="121"/>
                    </a:lnTo>
                    <a:lnTo>
                      <a:pt x="1" y="126"/>
                    </a:lnTo>
                    <a:lnTo>
                      <a:pt x="3" y="132"/>
                    </a:lnTo>
                    <a:lnTo>
                      <a:pt x="9" y="134"/>
                    </a:lnTo>
                    <a:lnTo>
                      <a:pt x="15" y="136"/>
                    </a:lnTo>
                    <a:lnTo>
                      <a:pt x="21" y="134"/>
                    </a:lnTo>
                    <a:lnTo>
                      <a:pt x="25" y="132"/>
                    </a:lnTo>
                    <a:lnTo>
                      <a:pt x="29" y="127"/>
                    </a:lnTo>
                    <a:lnTo>
                      <a:pt x="30" y="121"/>
                    </a:lnTo>
                    <a:lnTo>
                      <a:pt x="30" y="107"/>
                    </a:lnTo>
                    <a:lnTo>
                      <a:pt x="42" y="117"/>
                    </a:lnTo>
                    <a:lnTo>
                      <a:pt x="54" y="125"/>
                    </a:lnTo>
                    <a:lnTo>
                      <a:pt x="68" y="133"/>
                    </a:lnTo>
                    <a:lnTo>
                      <a:pt x="82" y="139"/>
                    </a:lnTo>
                    <a:lnTo>
                      <a:pt x="98" y="145"/>
                    </a:lnTo>
                    <a:lnTo>
                      <a:pt x="113" y="148"/>
                    </a:lnTo>
                    <a:lnTo>
                      <a:pt x="131" y="151"/>
                    </a:lnTo>
                    <a:lnTo>
                      <a:pt x="147" y="152"/>
                    </a:lnTo>
                    <a:lnTo>
                      <a:pt x="162" y="151"/>
                    </a:lnTo>
                    <a:lnTo>
                      <a:pt x="177" y="148"/>
                    </a:lnTo>
                    <a:lnTo>
                      <a:pt x="191" y="145"/>
                    </a:lnTo>
                    <a:lnTo>
                      <a:pt x="205" y="139"/>
                    </a:lnTo>
                    <a:lnTo>
                      <a:pt x="218" y="133"/>
                    </a:lnTo>
                    <a:lnTo>
                      <a:pt x="229" y="126"/>
                    </a:lnTo>
                    <a:lnTo>
                      <a:pt x="241" y="117"/>
                    </a:lnTo>
                    <a:lnTo>
                      <a:pt x="251" y="108"/>
                    </a:lnTo>
                    <a:lnTo>
                      <a:pt x="260" y="96"/>
                    </a:lnTo>
                    <a:lnTo>
                      <a:pt x="270" y="85"/>
                    </a:lnTo>
                    <a:lnTo>
                      <a:pt x="277" y="73"/>
                    </a:lnTo>
                    <a:lnTo>
                      <a:pt x="282" y="59"/>
                    </a:lnTo>
                    <a:lnTo>
                      <a:pt x="287" y="45"/>
                    </a:lnTo>
                    <a:lnTo>
                      <a:pt x="291" y="30"/>
                    </a:lnTo>
                    <a:lnTo>
                      <a:pt x="293" y="15"/>
                    </a:lnTo>
                    <a:lnTo>
                      <a:pt x="294" y="0"/>
                    </a:lnTo>
                    <a:lnTo>
                      <a:pt x="2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E1878326-2777-4F98-8D39-5A668FCE7CC5}"/>
                </a:ext>
              </a:extLst>
            </p:cNvPr>
            <p:cNvGrpSpPr/>
            <p:nvPr/>
          </p:nvGrpSpPr>
          <p:grpSpPr>
            <a:xfrm>
              <a:off x="3416752" y="5035077"/>
              <a:ext cx="836528" cy="785152"/>
              <a:chOff x="2939217" y="4689424"/>
              <a:chExt cx="893338" cy="845415"/>
            </a:xfrm>
          </p:grpSpPr>
          <p:sp>
            <p:nvSpPr>
              <p:cNvPr id="59" name="Oval 58">
                <a:extLst>
                  <a:ext uri="{FF2B5EF4-FFF2-40B4-BE49-F238E27FC236}">
                    <a16:creationId xmlns:a16="http://schemas.microsoft.com/office/drawing/2014/main" id="{0FEC291F-19FD-4B1F-9E7C-38F520871D0F}"/>
                  </a:ext>
                </a:extLst>
              </p:cNvPr>
              <p:cNvSpPr/>
              <p:nvPr/>
            </p:nvSpPr>
            <p:spPr>
              <a:xfrm rot="5400000">
                <a:off x="2939156" y="4689485"/>
                <a:ext cx="845415" cy="845294"/>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60" name="Group 59">
                <a:extLst>
                  <a:ext uri="{FF2B5EF4-FFF2-40B4-BE49-F238E27FC236}">
                    <a16:creationId xmlns:a16="http://schemas.microsoft.com/office/drawing/2014/main" id="{884527CA-0D0A-4DC0-9629-5DE611F97F46}"/>
                  </a:ext>
                </a:extLst>
              </p:cNvPr>
              <p:cNvGrpSpPr/>
              <p:nvPr/>
            </p:nvGrpSpPr>
            <p:grpSpPr>
              <a:xfrm rot="5400000">
                <a:off x="3661080" y="5016509"/>
                <a:ext cx="182564" cy="160387"/>
                <a:chOff x="908279" y="2493171"/>
                <a:chExt cx="506214" cy="444719"/>
              </a:xfrm>
              <a:solidFill>
                <a:srgbClr val="073061"/>
              </a:solidFill>
            </p:grpSpPr>
            <p:sp>
              <p:nvSpPr>
                <p:cNvPr id="61" name="Arrow: Chevron 60">
                  <a:extLst>
                    <a:ext uri="{FF2B5EF4-FFF2-40B4-BE49-F238E27FC236}">
                      <a16:creationId xmlns:a16="http://schemas.microsoft.com/office/drawing/2014/main" id="{E768DE21-0595-402A-887E-106063FD8E1E}"/>
                    </a:ext>
                  </a:extLst>
                </p:cNvPr>
                <p:cNvSpPr/>
                <p:nvPr/>
              </p:nvSpPr>
              <p:spPr>
                <a:xfrm rot="16200000">
                  <a:off x="1031895" y="2555293"/>
                  <a:ext cx="258981" cy="50621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62" name="Arrow: Chevron 61">
                  <a:extLst>
                    <a:ext uri="{FF2B5EF4-FFF2-40B4-BE49-F238E27FC236}">
                      <a16:creationId xmlns:a16="http://schemas.microsoft.com/office/drawing/2014/main" id="{69ACC5DE-4F7F-427E-AB8F-081BAD6728DB}"/>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nvGrpSpPr>
              <p:cNvPr id="144" name="Group 143">
                <a:extLst>
                  <a:ext uri="{FF2B5EF4-FFF2-40B4-BE49-F238E27FC236}">
                    <a16:creationId xmlns:a16="http://schemas.microsoft.com/office/drawing/2014/main" id="{9CF2F561-5D84-446D-A3AF-D67214DE2102}"/>
                  </a:ext>
                </a:extLst>
              </p:cNvPr>
              <p:cNvGrpSpPr/>
              <p:nvPr/>
            </p:nvGrpSpPr>
            <p:grpSpPr>
              <a:xfrm>
                <a:off x="3238098" y="4932596"/>
                <a:ext cx="354909" cy="352951"/>
                <a:chOff x="4892677" y="2516188"/>
                <a:chExt cx="287336" cy="285750"/>
              </a:xfrm>
              <a:solidFill>
                <a:srgbClr val="073061"/>
              </a:solidFill>
            </p:grpSpPr>
            <p:sp>
              <p:nvSpPr>
                <p:cNvPr id="145" name="Freeform 1161">
                  <a:extLst>
                    <a:ext uri="{FF2B5EF4-FFF2-40B4-BE49-F238E27FC236}">
                      <a16:creationId xmlns:a16="http://schemas.microsoft.com/office/drawing/2014/main" id="{CE292481-DAD6-4F60-B69D-4498A22CC33E}"/>
                    </a:ext>
                  </a:extLst>
                </p:cNvPr>
                <p:cNvSpPr>
                  <a:spLocks/>
                </p:cNvSpPr>
                <p:nvPr/>
              </p:nvSpPr>
              <p:spPr bwMode="auto">
                <a:xfrm>
                  <a:off x="4892677" y="2554286"/>
                  <a:ext cx="200025" cy="220663"/>
                </a:xfrm>
                <a:custGeom>
                  <a:avLst/>
                  <a:gdLst>
                    <a:gd name="T0" fmla="*/ 411 w 506"/>
                    <a:gd name="T1" fmla="*/ 506 h 554"/>
                    <a:gd name="T2" fmla="*/ 506 w 506"/>
                    <a:gd name="T3" fmla="*/ 410 h 554"/>
                    <a:gd name="T4" fmla="*/ 506 w 506"/>
                    <a:gd name="T5" fmla="*/ 11 h 554"/>
                    <a:gd name="T6" fmla="*/ 505 w 506"/>
                    <a:gd name="T7" fmla="*/ 7 h 554"/>
                    <a:gd name="T8" fmla="*/ 503 w 506"/>
                    <a:gd name="T9" fmla="*/ 3 h 554"/>
                    <a:gd name="T10" fmla="*/ 499 w 506"/>
                    <a:gd name="T11" fmla="*/ 1 h 554"/>
                    <a:gd name="T12" fmla="*/ 494 w 506"/>
                    <a:gd name="T13" fmla="*/ 0 h 554"/>
                    <a:gd name="T14" fmla="*/ 410 w 506"/>
                    <a:gd name="T15" fmla="*/ 0 h 554"/>
                    <a:gd name="T16" fmla="*/ 410 w 506"/>
                    <a:gd name="T17" fmla="*/ 71 h 554"/>
                    <a:gd name="T18" fmla="*/ 434 w 506"/>
                    <a:gd name="T19" fmla="*/ 71 h 554"/>
                    <a:gd name="T20" fmla="*/ 434 w 506"/>
                    <a:gd name="T21" fmla="*/ 481 h 554"/>
                    <a:gd name="T22" fmla="*/ 73 w 506"/>
                    <a:gd name="T23" fmla="*/ 481 h 554"/>
                    <a:gd name="T24" fmla="*/ 73 w 506"/>
                    <a:gd name="T25" fmla="*/ 71 h 554"/>
                    <a:gd name="T26" fmla="*/ 97 w 506"/>
                    <a:gd name="T27" fmla="*/ 71 h 554"/>
                    <a:gd name="T28" fmla="*/ 97 w 506"/>
                    <a:gd name="T29" fmla="*/ 0 h 554"/>
                    <a:gd name="T30" fmla="*/ 12 w 506"/>
                    <a:gd name="T31" fmla="*/ 0 h 554"/>
                    <a:gd name="T32" fmla="*/ 7 w 506"/>
                    <a:gd name="T33" fmla="*/ 1 h 554"/>
                    <a:gd name="T34" fmla="*/ 4 w 506"/>
                    <a:gd name="T35" fmla="*/ 3 h 554"/>
                    <a:gd name="T36" fmla="*/ 1 w 506"/>
                    <a:gd name="T37" fmla="*/ 7 h 554"/>
                    <a:gd name="T38" fmla="*/ 0 w 506"/>
                    <a:gd name="T39" fmla="*/ 11 h 554"/>
                    <a:gd name="T40" fmla="*/ 0 w 506"/>
                    <a:gd name="T41" fmla="*/ 494 h 554"/>
                    <a:gd name="T42" fmla="*/ 0 w 506"/>
                    <a:gd name="T43" fmla="*/ 501 h 554"/>
                    <a:gd name="T44" fmla="*/ 1 w 506"/>
                    <a:gd name="T45" fmla="*/ 508 h 554"/>
                    <a:gd name="T46" fmla="*/ 2 w 506"/>
                    <a:gd name="T47" fmla="*/ 514 h 554"/>
                    <a:gd name="T48" fmla="*/ 4 w 506"/>
                    <a:gd name="T49" fmla="*/ 520 h 554"/>
                    <a:gd name="T50" fmla="*/ 6 w 506"/>
                    <a:gd name="T51" fmla="*/ 525 h 554"/>
                    <a:gd name="T52" fmla="*/ 9 w 506"/>
                    <a:gd name="T53" fmla="*/ 530 h 554"/>
                    <a:gd name="T54" fmla="*/ 12 w 506"/>
                    <a:gd name="T55" fmla="*/ 534 h 554"/>
                    <a:gd name="T56" fmla="*/ 15 w 506"/>
                    <a:gd name="T57" fmla="*/ 538 h 554"/>
                    <a:gd name="T58" fmla="*/ 20 w 506"/>
                    <a:gd name="T59" fmla="*/ 542 h 554"/>
                    <a:gd name="T60" fmla="*/ 24 w 506"/>
                    <a:gd name="T61" fmla="*/ 546 h 554"/>
                    <a:gd name="T62" fmla="*/ 29 w 506"/>
                    <a:gd name="T63" fmla="*/ 548 h 554"/>
                    <a:gd name="T64" fmla="*/ 35 w 506"/>
                    <a:gd name="T65" fmla="*/ 550 h 554"/>
                    <a:gd name="T66" fmla="*/ 40 w 506"/>
                    <a:gd name="T67" fmla="*/ 552 h 554"/>
                    <a:gd name="T68" fmla="*/ 46 w 506"/>
                    <a:gd name="T69" fmla="*/ 553 h 554"/>
                    <a:gd name="T70" fmla="*/ 53 w 506"/>
                    <a:gd name="T71" fmla="*/ 554 h 554"/>
                    <a:gd name="T72" fmla="*/ 60 w 506"/>
                    <a:gd name="T73" fmla="*/ 554 h 554"/>
                    <a:gd name="T74" fmla="*/ 396 w 506"/>
                    <a:gd name="T75" fmla="*/ 554 h 554"/>
                    <a:gd name="T76" fmla="*/ 408 w 506"/>
                    <a:gd name="T77" fmla="*/ 512 h 554"/>
                    <a:gd name="T78" fmla="*/ 409 w 506"/>
                    <a:gd name="T79" fmla="*/ 509 h 554"/>
                    <a:gd name="T80" fmla="*/ 411 w 506"/>
                    <a:gd name="T81" fmla="*/ 50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6" h="554">
                      <a:moveTo>
                        <a:pt x="411" y="506"/>
                      </a:moveTo>
                      <a:lnTo>
                        <a:pt x="506" y="410"/>
                      </a:lnTo>
                      <a:lnTo>
                        <a:pt x="506" y="11"/>
                      </a:lnTo>
                      <a:lnTo>
                        <a:pt x="505" y="7"/>
                      </a:lnTo>
                      <a:lnTo>
                        <a:pt x="503" y="3"/>
                      </a:lnTo>
                      <a:lnTo>
                        <a:pt x="499" y="1"/>
                      </a:lnTo>
                      <a:lnTo>
                        <a:pt x="494" y="0"/>
                      </a:lnTo>
                      <a:lnTo>
                        <a:pt x="410" y="0"/>
                      </a:lnTo>
                      <a:lnTo>
                        <a:pt x="410" y="71"/>
                      </a:lnTo>
                      <a:lnTo>
                        <a:pt x="434" y="71"/>
                      </a:lnTo>
                      <a:lnTo>
                        <a:pt x="434" y="481"/>
                      </a:lnTo>
                      <a:lnTo>
                        <a:pt x="73" y="481"/>
                      </a:lnTo>
                      <a:lnTo>
                        <a:pt x="73" y="71"/>
                      </a:lnTo>
                      <a:lnTo>
                        <a:pt x="97" y="71"/>
                      </a:lnTo>
                      <a:lnTo>
                        <a:pt x="97" y="0"/>
                      </a:lnTo>
                      <a:lnTo>
                        <a:pt x="12" y="0"/>
                      </a:lnTo>
                      <a:lnTo>
                        <a:pt x="7" y="1"/>
                      </a:lnTo>
                      <a:lnTo>
                        <a:pt x="4" y="3"/>
                      </a:lnTo>
                      <a:lnTo>
                        <a:pt x="1" y="7"/>
                      </a:lnTo>
                      <a:lnTo>
                        <a:pt x="0" y="11"/>
                      </a:lnTo>
                      <a:lnTo>
                        <a:pt x="0" y="494"/>
                      </a:lnTo>
                      <a:lnTo>
                        <a:pt x="0" y="501"/>
                      </a:lnTo>
                      <a:lnTo>
                        <a:pt x="1" y="508"/>
                      </a:lnTo>
                      <a:lnTo>
                        <a:pt x="2" y="514"/>
                      </a:lnTo>
                      <a:lnTo>
                        <a:pt x="4" y="520"/>
                      </a:lnTo>
                      <a:lnTo>
                        <a:pt x="6" y="525"/>
                      </a:lnTo>
                      <a:lnTo>
                        <a:pt x="9" y="530"/>
                      </a:lnTo>
                      <a:lnTo>
                        <a:pt x="12" y="534"/>
                      </a:lnTo>
                      <a:lnTo>
                        <a:pt x="15" y="538"/>
                      </a:lnTo>
                      <a:lnTo>
                        <a:pt x="20" y="542"/>
                      </a:lnTo>
                      <a:lnTo>
                        <a:pt x="24" y="546"/>
                      </a:lnTo>
                      <a:lnTo>
                        <a:pt x="29" y="548"/>
                      </a:lnTo>
                      <a:lnTo>
                        <a:pt x="35" y="550"/>
                      </a:lnTo>
                      <a:lnTo>
                        <a:pt x="40" y="552"/>
                      </a:lnTo>
                      <a:lnTo>
                        <a:pt x="46" y="553"/>
                      </a:lnTo>
                      <a:lnTo>
                        <a:pt x="53" y="554"/>
                      </a:lnTo>
                      <a:lnTo>
                        <a:pt x="60" y="554"/>
                      </a:lnTo>
                      <a:lnTo>
                        <a:pt x="396" y="554"/>
                      </a:lnTo>
                      <a:lnTo>
                        <a:pt x="408" y="512"/>
                      </a:lnTo>
                      <a:lnTo>
                        <a:pt x="409" y="509"/>
                      </a:lnTo>
                      <a:lnTo>
                        <a:pt x="41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162">
                  <a:extLst>
                    <a:ext uri="{FF2B5EF4-FFF2-40B4-BE49-F238E27FC236}">
                      <a16:creationId xmlns:a16="http://schemas.microsoft.com/office/drawing/2014/main" id="{9C233544-1577-4A5F-9D33-76D201FC2F1D}"/>
                    </a:ext>
                  </a:extLst>
                </p:cNvPr>
                <p:cNvSpPr>
                  <a:spLocks/>
                </p:cNvSpPr>
                <p:nvPr/>
              </p:nvSpPr>
              <p:spPr bwMode="auto">
                <a:xfrm>
                  <a:off x="4953000" y="2622550"/>
                  <a:ext cx="69850" cy="9525"/>
                </a:xfrm>
                <a:custGeom>
                  <a:avLst/>
                  <a:gdLst>
                    <a:gd name="T0" fmla="*/ 164 w 176"/>
                    <a:gd name="T1" fmla="*/ 0 h 25"/>
                    <a:gd name="T2" fmla="*/ 12 w 176"/>
                    <a:gd name="T3" fmla="*/ 0 h 25"/>
                    <a:gd name="T4" fmla="*/ 7 w 176"/>
                    <a:gd name="T5" fmla="*/ 1 h 25"/>
                    <a:gd name="T6" fmla="*/ 4 w 176"/>
                    <a:gd name="T7" fmla="*/ 4 h 25"/>
                    <a:gd name="T8" fmla="*/ 1 w 176"/>
                    <a:gd name="T9" fmla="*/ 7 h 25"/>
                    <a:gd name="T10" fmla="*/ 0 w 176"/>
                    <a:gd name="T11" fmla="*/ 12 h 25"/>
                    <a:gd name="T12" fmla="*/ 1 w 176"/>
                    <a:gd name="T13" fmla="*/ 18 h 25"/>
                    <a:gd name="T14" fmla="*/ 4 w 176"/>
                    <a:gd name="T15" fmla="*/ 21 h 25"/>
                    <a:gd name="T16" fmla="*/ 7 w 176"/>
                    <a:gd name="T17" fmla="*/ 24 h 25"/>
                    <a:gd name="T18" fmla="*/ 12 w 176"/>
                    <a:gd name="T19" fmla="*/ 25 h 25"/>
                    <a:gd name="T20" fmla="*/ 164 w 176"/>
                    <a:gd name="T21" fmla="*/ 25 h 25"/>
                    <a:gd name="T22" fmla="*/ 168 w 176"/>
                    <a:gd name="T23" fmla="*/ 24 h 25"/>
                    <a:gd name="T24" fmla="*/ 172 w 176"/>
                    <a:gd name="T25" fmla="*/ 21 h 25"/>
                    <a:gd name="T26" fmla="*/ 175 w 176"/>
                    <a:gd name="T27" fmla="*/ 18 h 25"/>
                    <a:gd name="T28" fmla="*/ 176 w 176"/>
                    <a:gd name="T29" fmla="*/ 12 h 25"/>
                    <a:gd name="T30" fmla="*/ 175 w 176"/>
                    <a:gd name="T31" fmla="*/ 7 h 25"/>
                    <a:gd name="T32" fmla="*/ 172 w 176"/>
                    <a:gd name="T33" fmla="*/ 4 h 25"/>
                    <a:gd name="T34" fmla="*/ 168 w 176"/>
                    <a:gd name="T35" fmla="*/ 1 h 25"/>
                    <a:gd name="T36" fmla="*/ 164 w 176"/>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5">
                      <a:moveTo>
                        <a:pt x="164" y="0"/>
                      </a:moveTo>
                      <a:lnTo>
                        <a:pt x="12" y="0"/>
                      </a:lnTo>
                      <a:lnTo>
                        <a:pt x="7" y="1"/>
                      </a:lnTo>
                      <a:lnTo>
                        <a:pt x="4" y="4"/>
                      </a:lnTo>
                      <a:lnTo>
                        <a:pt x="1" y="7"/>
                      </a:lnTo>
                      <a:lnTo>
                        <a:pt x="0" y="12"/>
                      </a:lnTo>
                      <a:lnTo>
                        <a:pt x="1" y="18"/>
                      </a:lnTo>
                      <a:lnTo>
                        <a:pt x="4" y="21"/>
                      </a:lnTo>
                      <a:lnTo>
                        <a:pt x="7" y="24"/>
                      </a:lnTo>
                      <a:lnTo>
                        <a:pt x="12" y="25"/>
                      </a:lnTo>
                      <a:lnTo>
                        <a:pt x="164" y="25"/>
                      </a:lnTo>
                      <a:lnTo>
                        <a:pt x="168" y="24"/>
                      </a:lnTo>
                      <a:lnTo>
                        <a:pt x="172" y="21"/>
                      </a:lnTo>
                      <a:lnTo>
                        <a:pt x="175" y="18"/>
                      </a:lnTo>
                      <a:lnTo>
                        <a:pt x="176" y="12"/>
                      </a:lnTo>
                      <a:lnTo>
                        <a:pt x="175" y="7"/>
                      </a:lnTo>
                      <a:lnTo>
                        <a:pt x="172" y="4"/>
                      </a:lnTo>
                      <a:lnTo>
                        <a:pt x="168"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63">
                  <a:extLst>
                    <a:ext uri="{FF2B5EF4-FFF2-40B4-BE49-F238E27FC236}">
                      <a16:creationId xmlns:a16="http://schemas.microsoft.com/office/drawing/2014/main" id="{4CEC4EDE-BDC8-4098-A663-83F6B090612D}"/>
                    </a:ext>
                  </a:extLst>
                </p:cNvPr>
                <p:cNvSpPr>
                  <a:spLocks/>
                </p:cNvSpPr>
                <p:nvPr/>
              </p:nvSpPr>
              <p:spPr bwMode="auto">
                <a:xfrm>
                  <a:off x="4940301" y="2516188"/>
                  <a:ext cx="104775" cy="82550"/>
                </a:xfrm>
                <a:custGeom>
                  <a:avLst/>
                  <a:gdLst>
                    <a:gd name="T0" fmla="*/ 253 w 266"/>
                    <a:gd name="T1" fmla="*/ 205 h 205"/>
                    <a:gd name="T2" fmla="*/ 263 w 266"/>
                    <a:gd name="T3" fmla="*/ 202 h 205"/>
                    <a:gd name="T4" fmla="*/ 266 w 266"/>
                    <a:gd name="T5" fmla="*/ 193 h 205"/>
                    <a:gd name="T6" fmla="*/ 265 w 266"/>
                    <a:gd name="T7" fmla="*/ 56 h 205"/>
                    <a:gd name="T8" fmla="*/ 258 w 266"/>
                    <a:gd name="T9" fmla="*/ 49 h 205"/>
                    <a:gd name="T10" fmla="*/ 217 w 266"/>
                    <a:gd name="T11" fmla="*/ 48 h 205"/>
                    <a:gd name="T12" fmla="*/ 205 w 266"/>
                    <a:gd name="T13" fmla="*/ 43 h 205"/>
                    <a:gd name="T14" fmla="*/ 200 w 266"/>
                    <a:gd name="T15" fmla="*/ 32 h 205"/>
                    <a:gd name="T16" fmla="*/ 192 w 266"/>
                    <a:gd name="T17" fmla="*/ 19 h 205"/>
                    <a:gd name="T18" fmla="*/ 178 w 266"/>
                    <a:gd name="T19" fmla="*/ 9 h 205"/>
                    <a:gd name="T20" fmla="*/ 169 w 266"/>
                    <a:gd name="T21" fmla="*/ 5 h 205"/>
                    <a:gd name="T22" fmla="*/ 166 w 266"/>
                    <a:gd name="T23" fmla="*/ 4 h 205"/>
                    <a:gd name="T24" fmla="*/ 162 w 266"/>
                    <a:gd name="T25" fmla="*/ 4 h 205"/>
                    <a:gd name="T26" fmla="*/ 158 w 266"/>
                    <a:gd name="T27" fmla="*/ 3 h 205"/>
                    <a:gd name="T28" fmla="*/ 154 w 266"/>
                    <a:gd name="T29" fmla="*/ 2 h 205"/>
                    <a:gd name="T30" fmla="*/ 150 w 266"/>
                    <a:gd name="T31" fmla="*/ 1 h 205"/>
                    <a:gd name="T32" fmla="*/ 145 w 266"/>
                    <a:gd name="T33" fmla="*/ 1 h 205"/>
                    <a:gd name="T34" fmla="*/ 140 w 266"/>
                    <a:gd name="T35" fmla="*/ 0 h 205"/>
                    <a:gd name="T36" fmla="*/ 131 w 266"/>
                    <a:gd name="T37" fmla="*/ 0 h 205"/>
                    <a:gd name="T38" fmla="*/ 125 w 266"/>
                    <a:gd name="T39" fmla="*/ 1 h 205"/>
                    <a:gd name="T40" fmla="*/ 121 w 266"/>
                    <a:gd name="T41" fmla="*/ 1 h 205"/>
                    <a:gd name="T42" fmla="*/ 117 w 266"/>
                    <a:gd name="T43" fmla="*/ 2 h 205"/>
                    <a:gd name="T44" fmla="*/ 113 w 266"/>
                    <a:gd name="T45" fmla="*/ 3 h 205"/>
                    <a:gd name="T46" fmla="*/ 110 w 266"/>
                    <a:gd name="T47" fmla="*/ 4 h 205"/>
                    <a:gd name="T48" fmla="*/ 106 w 266"/>
                    <a:gd name="T49" fmla="*/ 4 h 205"/>
                    <a:gd name="T50" fmla="*/ 102 w 266"/>
                    <a:gd name="T51" fmla="*/ 5 h 205"/>
                    <a:gd name="T52" fmla="*/ 92 w 266"/>
                    <a:gd name="T53" fmla="*/ 9 h 205"/>
                    <a:gd name="T54" fmla="*/ 79 w 266"/>
                    <a:gd name="T55" fmla="*/ 19 h 205"/>
                    <a:gd name="T56" fmla="*/ 70 w 266"/>
                    <a:gd name="T57" fmla="*/ 32 h 205"/>
                    <a:gd name="T58" fmla="*/ 65 w 266"/>
                    <a:gd name="T59" fmla="*/ 43 h 205"/>
                    <a:gd name="T60" fmla="*/ 55 w 266"/>
                    <a:gd name="T61" fmla="*/ 48 h 205"/>
                    <a:gd name="T62" fmla="*/ 9 w 266"/>
                    <a:gd name="T63" fmla="*/ 49 h 205"/>
                    <a:gd name="T64" fmla="*/ 1 w 266"/>
                    <a:gd name="T65" fmla="*/ 56 h 205"/>
                    <a:gd name="T66" fmla="*/ 0 w 266"/>
                    <a:gd name="T67" fmla="*/ 193 h 205"/>
                    <a:gd name="T68" fmla="*/ 5 w 266"/>
                    <a:gd name="T69" fmla="*/ 202 h 205"/>
                    <a:gd name="T70" fmla="*/ 13 w 266"/>
                    <a:gd name="T7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6" h="205">
                      <a:moveTo>
                        <a:pt x="13" y="205"/>
                      </a:moveTo>
                      <a:lnTo>
                        <a:pt x="253" y="205"/>
                      </a:lnTo>
                      <a:lnTo>
                        <a:pt x="258" y="204"/>
                      </a:lnTo>
                      <a:lnTo>
                        <a:pt x="263" y="202"/>
                      </a:lnTo>
                      <a:lnTo>
                        <a:pt x="265" y="198"/>
                      </a:lnTo>
                      <a:lnTo>
                        <a:pt x="266" y="193"/>
                      </a:lnTo>
                      <a:lnTo>
                        <a:pt x="266" y="60"/>
                      </a:lnTo>
                      <a:lnTo>
                        <a:pt x="265" y="56"/>
                      </a:lnTo>
                      <a:lnTo>
                        <a:pt x="263" y="52"/>
                      </a:lnTo>
                      <a:lnTo>
                        <a:pt x="258" y="49"/>
                      </a:lnTo>
                      <a:lnTo>
                        <a:pt x="253" y="48"/>
                      </a:lnTo>
                      <a:lnTo>
                        <a:pt x="217" y="48"/>
                      </a:lnTo>
                      <a:lnTo>
                        <a:pt x="207" y="48"/>
                      </a:lnTo>
                      <a:lnTo>
                        <a:pt x="205" y="43"/>
                      </a:lnTo>
                      <a:lnTo>
                        <a:pt x="203" y="38"/>
                      </a:lnTo>
                      <a:lnTo>
                        <a:pt x="200" y="32"/>
                      </a:lnTo>
                      <a:lnTo>
                        <a:pt x="197" y="26"/>
                      </a:lnTo>
                      <a:lnTo>
                        <a:pt x="192" y="19"/>
                      </a:lnTo>
                      <a:lnTo>
                        <a:pt x="186" y="14"/>
                      </a:lnTo>
                      <a:lnTo>
                        <a:pt x="178" y="9"/>
                      </a:lnTo>
                      <a:lnTo>
                        <a:pt x="169" y="5"/>
                      </a:lnTo>
                      <a:lnTo>
                        <a:pt x="169" y="5"/>
                      </a:lnTo>
                      <a:lnTo>
                        <a:pt x="169" y="5"/>
                      </a:lnTo>
                      <a:lnTo>
                        <a:pt x="166" y="4"/>
                      </a:lnTo>
                      <a:lnTo>
                        <a:pt x="163" y="4"/>
                      </a:lnTo>
                      <a:lnTo>
                        <a:pt x="162" y="4"/>
                      </a:lnTo>
                      <a:lnTo>
                        <a:pt x="161" y="4"/>
                      </a:lnTo>
                      <a:lnTo>
                        <a:pt x="158" y="3"/>
                      </a:lnTo>
                      <a:lnTo>
                        <a:pt x="155" y="2"/>
                      </a:lnTo>
                      <a:lnTo>
                        <a:pt x="154" y="2"/>
                      </a:lnTo>
                      <a:lnTo>
                        <a:pt x="153" y="1"/>
                      </a:lnTo>
                      <a:lnTo>
                        <a:pt x="150" y="1"/>
                      </a:lnTo>
                      <a:lnTo>
                        <a:pt x="147" y="1"/>
                      </a:lnTo>
                      <a:lnTo>
                        <a:pt x="145" y="1"/>
                      </a:lnTo>
                      <a:lnTo>
                        <a:pt x="144" y="1"/>
                      </a:lnTo>
                      <a:lnTo>
                        <a:pt x="140" y="0"/>
                      </a:lnTo>
                      <a:lnTo>
                        <a:pt x="135" y="0"/>
                      </a:lnTo>
                      <a:lnTo>
                        <a:pt x="131" y="0"/>
                      </a:lnTo>
                      <a:lnTo>
                        <a:pt x="126" y="1"/>
                      </a:lnTo>
                      <a:lnTo>
                        <a:pt x="125" y="1"/>
                      </a:lnTo>
                      <a:lnTo>
                        <a:pt x="124" y="1"/>
                      </a:lnTo>
                      <a:lnTo>
                        <a:pt x="121" y="1"/>
                      </a:lnTo>
                      <a:lnTo>
                        <a:pt x="118" y="1"/>
                      </a:lnTo>
                      <a:lnTo>
                        <a:pt x="117" y="2"/>
                      </a:lnTo>
                      <a:lnTo>
                        <a:pt x="116" y="2"/>
                      </a:lnTo>
                      <a:lnTo>
                        <a:pt x="113" y="3"/>
                      </a:lnTo>
                      <a:lnTo>
                        <a:pt x="110" y="4"/>
                      </a:lnTo>
                      <a:lnTo>
                        <a:pt x="110" y="4"/>
                      </a:lnTo>
                      <a:lnTo>
                        <a:pt x="109" y="4"/>
                      </a:lnTo>
                      <a:lnTo>
                        <a:pt x="106" y="4"/>
                      </a:lnTo>
                      <a:lnTo>
                        <a:pt x="102" y="5"/>
                      </a:lnTo>
                      <a:lnTo>
                        <a:pt x="102" y="5"/>
                      </a:lnTo>
                      <a:lnTo>
                        <a:pt x="101" y="5"/>
                      </a:lnTo>
                      <a:lnTo>
                        <a:pt x="92" y="9"/>
                      </a:lnTo>
                      <a:lnTo>
                        <a:pt x="85" y="14"/>
                      </a:lnTo>
                      <a:lnTo>
                        <a:pt x="79" y="19"/>
                      </a:lnTo>
                      <a:lnTo>
                        <a:pt x="74" y="26"/>
                      </a:lnTo>
                      <a:lnTo>
                        <a:pt x="70" y="32"/>
                      </a:lnTo>
                      <a:lnTo>
                        <a:pt x="67" y="38"/>
                      </a:lnTo>
                      <a:lnTo>
                        <a:pt x="65" y="43"/>
                      </a:lnTo>
                      <a:lnTo>
                        <a:pt x="64" y="48"/>
                      </a:lnTo>
                      <a:lnTo>
                        <a:pt x="55" y="48"/>
                      </a:lnTo>
                      <a:lnTo>
                        <a:pt x="13" y="48"/>
                      </a:lnTo>
                      <a:lnTo>
                        <a:pt x="9" y="49"/>
                      </a:lnTo>
                      <a:lnTo>
                        <a:pt x="5" y="52"/>
                      </a:lnTo>
                      <a:lnTo>
                        <a:pt x="1" y="56"/>
                      </a:lnTo>
                      <a:lnTo>
                        <a:pt x="0" y="60"/>
                      </a:lnTo>
                      <a:lnTo>
                        <a:pt x="0" y="193"/>
                      </a:lnTo>
                      <a:lnTo>
                        <a:pt x="1" y="198"/>
                      </a:lnTo>
                      <a:lnTo>
                        <a:pt x="5" y="202"/>
                      </a:lnTo>
                      <a:lnTo>
                        <a:pt x="9" y="204"/>
                      </a:lnTo>
                      <a:lnTo>
                        <a:pt x="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64">
                  <a:extLst>
                    <a:ext uri="{FF2B5EF4-FFF2-40B4-BE49-F238E27FC236}">
                      <a16:creationId xmlns:a16="http://schemas.microsoft.com/office/drawing/2014/main" id="{ED87709D-F2DD-46C1-99DB-FACB2CDFC2E9}"/>
                    </a:ext>
                  </a:extLst>
                </p:cNvPr>
                <p:cNvSpPr>
                  <a:spLocks/>
                </p:cNvSpPr>
                <p:nvPr/>
              </p:nvSpPr>
              <p:spPr bwMode="auto">
                <a:xfrm>
                  <a:off x="5051425" y="2767013"/>
                  <a:ext cx="34925" cy="34925"/>
                </a:xfrm>
                <a:custGeom>
                  <a:avLst/>
                  <a:gdLst>
                    <a:gd name="T0" fmla="*/ 0 w 88"/>
                    <a:gd name="T1" fmla="*/ 88 h 88"/>
                    <a:gd name="T2" fmla="*/ 88 w 88"/>
                    <a:gd name="T3" fmla="*/ 64 h 88"/>
                    <a:gd name="T4" fmla="*/ 25 w 88"/>
                    <a:gd name="T5" fmla="*/ 0 h 88"/>
                    <a:gd name="T6" fmla="*/ 0 w 88"/>
                    <a:gd name="T7" fmla="*/ 88 h 88"/>
                  </a:gdLst>
                  <a:ahLst/>
                  <a:cxnLst>
                    <a:cxn ang="0">
                      <a:pos x="T0" y="T1"/>
                    </a:cxn>
                    <a:cxn ang="0">
                      <a:pos x="T2" y="T3"/>
                    </a:cxn>
                    <a:cxn ang="0">
                      <a:pos x="T4" y="T5"/>
                    </a:cxn>
                    <a:cxn ang="0">
                      <a:pos x="T6" y="T7"/>
                    </a:cxn>
                  </a:cxnLst>
                  <a:rect l="0" t="0" r="r" b="b"/>
                  <a:pathLst>
                    <a:path w="88" h="88">
                      <a:moveTo>
                        <a:pt x="0" y="88"/>
                      </a:moveTo>
                      <a:lnTo>
                        <a:pt x="88" y="64"/>
                      </a:lnTo>
                      <a:lnTo>
                        <a:pt x="25" y="0"/>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65">
                  <a:extLst>
                    <a:ext uri="{FF2B5EF4-FFF2-40B4-BE49-F238E27FC236}">
                      <a16:creationId xmlns:a16="http://schemas.microsoft.com/office/drawing/2014/main" id="{8694FF08-94D5-4CFA-94FC-09F9AAEDBA99}"/>
                    </a:ext>
                  </a:extLst>
                </p:cNvPr>
                <p:cNvSpPr>
                  <a:spLocks/>
                </p:cNvSpPr>
                <p:nvPr/>
              </p:nvSpPr>
              <p:spPr bwMode="auto">
                <a:xfrm>
                  <a:off x="5065713" y="2701925"/>
                  <a:ext cx="87313" cy="85725"/>
                </a:xfrm>
                <a:custGeom>
                  <a:avLst/>
                  <a:gdLst>
                    <a:gd name="T0" fmla="*/ 0 w 218"/>
                    <a:gd name="T1" fmla="*/ 145 h 218"/>
                    <a:gd name="T2" fmla="*/ 73 w 218"/>
                    <a:gd name="T3" fmla="*/ 218 h 218"/>
                    <a:gd name="T4" fmla="*/ 218 w 218"/>
                    <a:gd name="T5" fmla="*/ 74 h 218"/>
                    <a:gd name="T6" fmla="*/ 144 w 218"/>
                    <a:gd name="T7" fmla="*/ 0 h 218"/>
                    <a:gd name="T8" fmla="*/ 0 w 218"/>
                    <a:gd name="T9" fmla="*/ 145 h 218"/>
                  </a:gdLst>
                  <a:ahLst/>
                  <a:cxnLst>
                    <a:cxn ang="0">
                      <a:pos x="T0" y="T1"/>
                    </a:cxn>
                    <a:cxn ang="0">
                      <a:pos x="T2" y="T3"/>
                    </a:cxn>
                    <a:cxn ang="0">
                      <a:pos x="T4" y="T5"/>
                    </a:cxn>
                    <a:cxn ang="0">
                      <a:pos x="T6" y="T7"/>
                    </a:cxn>
                    <a:cxn ang="0">
                      <a:pos x="T8" y="T9"/>
                    </a:cxn>
                  </a:cxnLst>
                  <a:rect l="0" t="0" r="r" b="b"/>
                  <a:pathLst>
                    <a:path w="218" h="218">
                      <a:moveTo>
                        <a:pt x="0" y="145"/>
                      </a:moveTo>
                      <a:lnTo>
                        <a:pt x="73" y="218"/>
                      </a:lnTo>
                      <a:lnTo>
                        <a:pt x="218" y="74"/>
                      </a:lnTo>
                      <a:lnTo>
                        <a:pt x="144"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66">
                  <a:extLst>
                    <a:ext uri="{FF2B5EF4-FFF2-40B4-BE49-F238E27FC236}">
                      <a16:creationId xmlns:a16="http://schemas.microsoft.com/office/drawing/2014/main" id="{BCC6BF52-D499-41B0-B735-0F3C77BF039B}"/>
                    </a:ext>
                  </a:extLst>
                </p:cNvPr>
                <p:cNvSpPr>
                  <a:spLocks/>
                </p:cNvSpPr>
                <p:nvPr/>
              </p:nvSpPr>
              <p:spPr bwMode="auto">
                <a:xfrm>
                  <a:off x="5130800" y="2674938"/>
                  <a:ext cx="49213" cy="49213"/>
                </a:xfrm>
                <a:custGeom>
                  <a:avLst/>
                  <a:gdLst>
                    <a:gd name="T0" fmla="*/ 50 w 123"/>
                    <a:gd name="T1" fmla="*/ 0 h 123"/>
                    <a:gd name="T2" fmla="*/ 0 w 123"/>
                    <a:gd name="T3" fmla="*/ 50 h 123"/>
                    <a:gd name="T4" fmla="*/ 73 w 123"/>
                    <a:gd name="T5" fmla="*/ 123 h 123"/>
                    <a:gd name="T6" fmla="*/ 123 w 123"/>
                    <a:gd name="T7" fmla="*/ 73 h 123"/>
                    <a:gd name="T8" fmla="*/ 50 w 123"/>
                    <a:gd name="T9" fmla="*/ 0 h 123"/>
                  </a:gdLst>
                  <a:ahLst/>
                  <a:cxnLst>
                    <a:cxn ang="0">
                      <a:pos x="T0" y="T1"/>
                    </a:cxn>
                    <a:cxn ang="0">
                      <a:pos x="T2" y="T3"/>
                    </a:cxn>
                    <a:cxn ang="0">
                      <a:pos x="T4" y="T5"/>
                    </a:cxn>
                    <a:cxn ang="0">
                      <a:pos x="T6" y="T7"/>
                    </a:cxn>
                    <a:cxn ang="0">
                      <a:pos x="T8" y="T9"/>
                    </a:cxn>
                  </a:cxnLst>
                  <a:rect l="0" t="0" r="r" b="b"/>
                  <a:pathLst>
                    <a:path w="123" h="123">
                      <a:moveTo>
                        <a:pt x="50" y="0"/>
                      </a:moveTo>
                      <a:lnTo>
                        <a:pt x="0" y="50"/>
                      </a:lnTo>
                      <a:lnTo>
                        <a:pt x="73" y="123"/>
                      </a:lnTo>
                      <a:lnTo>
                        <a:pt x="123" y="73"/>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7">
                  <a:extLst>
                    <a:ext uri="{FF2B5EF4-FFF2-40B4-BE49-F238E27FC236}">
                      <a16:creationId xmlns:a16="http://schemas.microsoft.com/office/drawing/2014/main" id="{7EAEE025-33C3-4A00-9876-F0EAB0B0438A}"/>
                    </a:ext>
                  </a:extLst>
                </p:cNvPr>
                <p:cNvSpPr>
                  <a:spLocks/>
                </p:cNvSpPr>
                <p:nvPr/>
              </p:nvSpPr>
              <p:spPr bwMode="auto">
                <a:xfrm>
                  <a:off x="4953000" y="2651125"/>
                  <a:ext cx="69850" cy="9525"/>
                </a:xfrm>
                <a:custGeom>
                  <a:avLst/>
                  <a:gdLst>
                    <a:gd name="T0" fmla="*/ 164 w 176"/>
                    <a:gd name="T1" fmla="*/ 0 h 23"/>
                    <a:gd name="T2" fmla="*/ 12 w 176"/>
                    <a:gd name="T3" fmla="*/ 0 h 23"/>
                    <a:gd name="T4" fmla="*/ 7 w 176"/>
                    <a:gd name="T5" fmla="*/ 1 h 23"/>
                    <a:gd name="T6" fmla="*/ 4 w 176"/>
                    <a:gd name="T7" fmla="*/ 3 h 23"/>
                    <a:gd name="T8" fmla="*/ 1 w 176"/>
                    <a:gd name="T9" fmla="*/ 7 h 23"/>
                    <a:gd name="T10" fmla="*/ 0 w 176"/>
                    <a:gd name="T11" fmla="*/ 12 h 23"/>
                    <a:gd name="T12" fmla="*/ 1 w 176"/>
                    <a:gd name="T13" fmla="*/ 16 h 23"/>
                    <a:gd name="T14" fmla="*/ 4 w 176"/>
                    <a:gd name="T15" fmla="*/ 20 h 23"/>
                    <a:gd name="T16" fmla="*/ 7 w 176"/>
                    <a:gd name="T17" fmla="*/ 23 h 23"/>
                    <a:gd name="T18" fmla="*/ 12 w 176"/>
                    <a:gd name="T19" fmla="*/ 23 h 23"/>
                    <a:gd name="T20" fmla="*/ 164 w 176"/>
                    <a:gd name="T21" fmla="*/ 23 h 23"/>
                    <a:gd name="T22" fmla="*/ 168 w 176"/>
                    <a:gd name="T23" fmla="*/ 23 h 23"/>
                    <a:gd name="T24" fmla="*/ 172 w 176"/>
                    <a:gd name="T25" fmla="*/ 20 h 23"/>
                    <a:gd name="T26" fmla="*/ 175 w 176"/>
                    <a:gd name="T27" fmla="*/ 16 h 23"/>
                    <a:gd name="T28" fmla="*/ 176 w 176"/>
                    <a:gd name="T29" fmla="*/ 12 h 23"/>
                    <a:gd name="T30" fmla="*/ 175 w 176"/>
                    <a:gd name="T31" fmla="*/ 7 h 23"/>
                    <a:gd name="T32" fmla="*/ 172 w 176"/>
                    <a:gd name="T33" fmla="*/ 3 h 23"/>
                    <a:gd name="T34" fmla="*/ 168 w 176"/>
                    <a:gd name="T35" fmla="*/ 1 h 23"/>
                    <a:gd name="T36" fmla="*/ 164 w 176"/>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64" y="0"/>
                      </a:moveTo>
                      <a:lnTo>
                        <a:pt x="12" y="0"/>
                      </a:lnTo>
                      <a:lnTo>
                        <a:pt x="7" y="1"/>
                      </a:lnTo>
                      <a:lnTo>
                        <a:pt x="4" y="3"/>
                      </a:lnTo>
                      <a:lnTo>
                        <a:pt x="1" y="7"/>
                      </a:lnTo>
                      <a:lnTo>
                        <a:pt x="0" y="12"/>
                      </a:lnTo>
                      <a:lnTo>
                        <a:pt x="1" y="16"/>
                      </a:lnTo>
                      <a:lnTo>
                        <a:pt x="4" y="20"/>
                      </a:lnTo>
                      <a:lnTo>
                        <a:pt x="7" y="23"/>
                      </a:lnTo>
                      <a:lnTo>
                        <a:pt x="12" y="23"/>
                      </a:lnTo>
                      <a:lnTo>
                        <a:pt x="164" y="23"/>
                      </a:lnTo>
                      <a:lnTo>
                        <a:pt x="168" y="23"/>
                      </a:lnTo>
                      <a:lnTo>
                        <a:pt x="172" y="20"/>
                      </a:lnTo>
                      <a:lnTo>
                        <a:pt x="175" y="16"/>
                      </a:lnTo>
                      <a:lnTo>
                        <a:pt x="176" y="12"/>
                      </a:lnTo>
                      <a:lnTo>
                        <a:pt x="175" y="7"/>
                      </a:lnTo>
                      <a:lnTo>
                        <a:pt x="172" y="3"/>
                      </a:lnTo>
                      <a:lnTo>
                        <a:pt x="168"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68">
                  <a:extLst>
                    <a:ext uri="{FF2B5EF4-FFF2-40B4-BE49-F238E27FC236}">
                      <a16:creationId xmlns:a16="http://schemas.microsoft.com/office/drawing/2014/main" id="{BA3BA64A-04FE-4CB0-B7FD-6209160BE05B}"/>
                    </a:ext>
                  </a:extLst>
                </p:cNvPr>
                <p:cNvSpPr>
                  <a:spLocks/>
                </p:cNvSpPr>
                <p:nvPr/>
              </p:nvSpPr>
              <p:spPr bwMode="auto">
                <a:xfrm>
                  <a:off x="4953004" y="2679700"/>
                  <a:ext cx="69850" cy="9525"/>
                </a:xfrm>
                <a:custGeom>
                  <a:avLst/>
                  <a:gdLst>
                    <a:gd name="T0" fmla="*/ 176 w 176"/>
                    <a:gd name="T1" fmla="*/ 11 h 23"/>
                    <a:gd name="T2" fmla="*/ 175 w 176"/>
                    <a:gd name="T3" fmla="*/ 7 h 23"/>
                    <a:gd name="T4" fmla="*/ 172 w 176"/>
                    <a:gd name="T5" fmla="*/ 3 h 23"/>
                    <a:gd name="T6" fmla="*/ 168 w 176"/>
                    <a:gd name="T7" fmla="*/ 1 h 23"/>
                    <a:gd name="T8" fmla="*/ 164 w 176"/>
                    <a:gd name="T9" fmla="*/ 0 h 23"/>
                    <a:gd name="T10" fmla="*/ 12 w 176"/>
                    <a:gd name="T11" fmla="*/ 0 h 23"/>
                    <a:gd name="T12" fmla="*/ 7 w 176"/>
                    <a:gd name="T13" fmla="*/ 1 h 23"/>
                    <a:gd name="T14" fmla="*/ 4 w 176"/>
                    <a:gd name="T15" fmla="*/ 3 h 23"/>
                    <a:gd name="T16" fmla="*/ 1 w 176"/>
                    <a:gd name="T17" fmla="*/ 7 h 23"/>
                    <a:gd name="T18" fmla="*/ 0 w 176"/>
                    <a:gd name="T19" fmla="*/ 11 h 23"/>
                    <a:gd name="T20" fmla="*/ 1 w 176"/>
                    <a:gd name="T21" fmla="*/ 16 h 23"/>
                    <a:gd name="T22" fmla="*/ 4 w 176"/>
                    <a:gd name="T23" fmla="*/ 20 h 23"/>
                    <a:gd name="T24" fmla="*/ 7 w 176"/>
                    <a:gd name="T25" fmla="*/ 22 h 23"/>
                    <a:gd name="T26" fmla="*/ 12 w 176"/>
                    <a:gd name="T27" fmla="*/ 23 h 23"/>
                    <a:gd name="T28" fmla="*/ 164 w 176"/>
                    <a:gd name="T29" fmla="*/ 23 h 23"/>
                    <a:gd name="T30" fmla="*/ 168 w 176"/>
                    <a:gd name="T31" fmla="*/ 22 h 23"/>
                    <a:gd name="T32" fmla="*/ 172 w 176"/>
                    <a:gd name="T33" fmla="*/ 20 h 23"/>
                    <a:gd name="T34" fmla="*/ 175 w 176"/>
                    <a:gd name="T35" fmla="*/ 16 h 23"/>
                    <a:gd name="T36" fmla="*/ 176 w 176"/>
                    <a:gd name="T3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76" y="11"/>
                      </a:moveTo>
                      <a:lnTo>
                        <a:pt x="175" y="7"/>
                      </a:lnTo>
                      <a:lnTo>
                        <a:pt x="172" y="3"/>
                      </a:lnTo>
                      <a:lnTo>
                        <a:pt x="168" y="1"/>
                      </a:lnTo>
                      <a:lnTo>
                        <a:pt x="164" y="0"/>
                      </a:lnTo>
                      <a:lnTo>
                        <a:pt x="12" y="0"/>
                      </a:lnTo>
                      <a:lnTo>
                        <a:pt x="7" y="1"/>
                      </a:lnTo>
                      <a:lnTo>
                        <a:pt x="4" y="3"/>
                      </a:lnTo>
                      <a:lnTo>
                        <a:pt x="1" y="7"/>
                      </a:lnTo>
                      <a:lnTo>
                        <a:pt x="0" y="11"/>
                      </a:lnTo>
                      <a:lnTo>
                        <a:pt x="1" y="16"/>
                      </a:lnTo>
                      <a:lnTo>
                        <a:pt x="4" y="20"/>
                      </a:lnTo>
                      <a:lnTo>
                        <a:pt x="7" y="22"/>
                      </a:lnTo>
                      <a:lnTo>
                        <a:pt x="12" y="23"/>
                      </a:lnTo>
                      <a:lnTo>
                        <a:pt x="164" y="23"/>
                      </a:lnTo>
                      <a:lnTo>
                        <a:pt x="168" y="22"/>
                      </a:lnTo>
                      <a:lnTo>
                        <a:pt x="172" y="20"/>
                      </a:lnTo>
                      <a:lnTo>
                        <a:pt x="175" y="16"/>
                      </a:lnTo>
                      <a:lnTo>
                        <a:pt x="17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69">
                  <a:extLst>
                    <a:ext uri="{FF2B5EF4-FFF2-40B4-BE49-F238E27FC236}">
                      <a16:creationId xmlns:a16="http://schemas.microsoft.com/office/drawing/2014/main" id="{044000AE-BF78-4DC9-B993-B0B9725E547F}"/>
                    </a:ext>
                  </a:extLst>
                </p:cNvPr>
                <p:cNvSpPr>
                  <a:spLocks/>
                </p:cNvSpPr>
                <p:nvPr/>
              </p:nvSpPr>
              <p:spPr bwMode="auto">
                <a:xfrm>
                  <a:off x="4953003" y="2708275"/>
                  <a:ext cx="46038" cy="9525"/>
                </a:xfrm>
                <a:custGeom>
                  <a:avLst/>
                  <a:gdLst>
                    <a:gd name="T0" fmla="*/ 12 w 115"/>
                    <a:gd name="T1" fmla="*/ 0 h 24"/>
                    <a:gd name="T2" fmla="*/ 7 w 115"/>
                    <a:gd name="T3" fmla="*/ 1 h 24"/>
                    <a:gd name="T4" fmla="*/ 4 w 115"/>
                    <a:gd name="T5" fmla="*/ 3 h 24"/>
                    <a:gd name="T6" fmla="*/ 1 w 115"/>
                    <a:gd name="T7" fmla="*/ 8 h 24"/>
                    <a:gd name="T8" fmla="*/ 0 w 115"/>
                    <a:gd name="T9" fmla="*/ 12 h 24"/>
                    <a:gd name="T10" fmla="*/ 1 w 115"/>
                    <a:gd name="T11" fmla="*/ 17 h 24"/>
                    <a:gd name="T12" fmla="*/ 4 w 115"/>
                    <a:gd name="T13" fmla="*/ 21 h 24"/>
                    <a:gd name="T14" fmla="*/ 7 w 115"/>
                    <a:gd name="T15" fmla="*/ 23 h 24"/>
                    <a:gd name="T16" fmla="*/ 12 w 115"/>
                    <a:gd name="T17" fmla="*/ 24 h 24"/>
                    <a:gd name="T18" fmla="*/ 103 w 115"/>
                    <a:gd name="T19" fmla="*/ 24 h 24"/>
                    <a:gd name="T20" fmla="*/ 108 w 115"/>
                    <a:gd name="T21" fmla="*/ 23 h 24"/>
                    <a:gd name="T22" fmla="*/ 112 w 115"/>
                    <a:gd name="T23" fmla="*/ 21 h 24"/>
                    <a:gd name="T24" fmla="*/ 114 w 115"/>
                    <a:gd name="T25" fmla="*/ 17 h 24"/>
                    <a:gd name="T26" fmla="*/ 115 w 115"/>
                    <a:gd name="T27" fmla="*/ 12 h 24"/>
                    <a:gd name="T28" fmla="*/ 114 w 115"/>
                    <a:gd name="T29" fmla="*/ 8 h 24"/>
                    <a:gd name="T30" fmla="*/ 112 w 115"/>
                    <a:gd name="T31" fmla="*/ 3 h 24"/>
                    <a:gd name="T32" fmla="*/ 108 w 115"/>
                    <a:gd name="T33" fmla="*/ 1 h 24"/>
                    <a:gd name="T34" fmla="*/ 103 w 115"/>
                    <a:gd name="T35" fmla="*/ 0 h 24"/>
                    <a:gd name="T36" fmla="*/ 12 w 115"/>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24">
                      <a:moveTo>
                        <a:pt x="12" y="0"/>
                      </a:moveTo>
                      <a:lnTo>
                        <a:pt x="7" y="1"/>
                      </a:lnTo>
                      <a:lnTo>
                        <a:pt x="4" y="3"/>
                      </a:lnTo>
                      <a:lnTo>
                        <a:pt x="1" y="8"/>
                      </a:lnTo>
                      <a:lnTo>
                        <a:pt x="0" y="12"/>
                      </a:lnTo>
                      <a:lnTo>
                        <a:pt x="1" y="17"/>
                      </a:lnTo>
                      <a:lnTo>
                        <a:pt x="4" y="21"/>
                      </a:lnTo>
                      <a:lnTo>
                        <a:pt x="7" y="23"/>
                      </a:lnTo>
                      <a:lnTo>
                        <a:pt x="12" y="24"/>
                      </a:lnTo>
                      <a:lnTo>
                        <a:pt x="103" y="24"/>
                      </a:lnTo>
                      <a:lnTo>
                        <a:pt x="108" y="23"/>
                      </a:lnTo>
                      <a:lnTo>
                        <a:pt x="112" y="21"/>
                      </a:lnTo>
                      <a:lnTo>
                        <a:pt x="114" y="17"/>
                      </a:lnTo>
                      <a:lnTo>
                        <a:pt x="115" y="12"/>
                      </a:lnTo>
                      <a:lnTo>
                        <a:pt x="114" y="8"/>
                      </a:lnTo>
                      <a:lnTo>
                        <a:pt x="112" y="3"/>
                      </a:lnTo>
                      <a:lnTo>
                        <a:pt x="108" y="1"/>
                      </a:lnTo>
                      <a:lnTo>
                        <a:pt x="103"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4" name="Group 153">
              <a:extLst>
                <a:ext uri="{FF2B5EF4-FFF2-40B4-BE49-F238E27FC236}">
                  <a16:creationId xmlns:a16="http://schemas.microsoft.com/office/drawing/2014/main" id="{953518AA-0587-49A2-BB40-2C593AC48178}"/>
                </a:ext>
              </a:extLst>
            </p:cNvPr>
            <p:cNvGrpSpPr/>
            <p:nvPr/>
          </p:nvGrpSpPr>
          <p:grpSpPr>
            <a:xfrm>
              <a:off x="5326742" y="2042660"/>
              <a:ext cx="441914" cy="337682"/>
              <a:chOff x="2598738" y="6530975"/>
              <a:chExt cx="287338" cy="287338"/>
            </a:xfrm>
            <a:solidFill>
              <a:srgbClr val="073061"/>
            </a:solidFill>
          </p:grpSpPr>
          <p:sp>
            <p:nvSpPr>
              <p:cNvPr id="155" name="Freeform 846">
                <a:extLst>
                  <a:ext uri="{FF2B5EF4-FFF2-40B4-BE49-F238E27FC236}">
                    <a16:creationId xmlns:a16="http://schemas.microsoft.com/office/drawing/2014/main" id="{D40578AE-993B-46CD-BA08-24C12F5A6C4A}"/>
                  </a:ext>
                </a:extLst>
              </p:cNvPr>
              <p:cNvSpPr>
                <a:spLocks/>
              </p:cNvSpPr>
              <p:nvPr/>
            </p:nvSpPr>
            <p:spPr bwMode="auto">
              <a:xfrm>
                <a:off x="2684463" y="6665913"/>
                <a:ext cx="201613" cy="152400"/>
              </a:xfrm>
              <a:custGeom>
                <a:avLst/>
                <a:gdLst>
                  <a:gd name="T0" fmla="*/ 433 w 506"/>
                  <a:gd name="T1" fmla="*/ 96 h 385"/>
                  <a:gd name="T2" fmla="*/ 430 w 506"/>
                  <a:gd name="T3" fmla="*/ 27 h 385"/>
                  <a:gd name="T4" fmla="*/ 185 w 506"/>
                  <a:gd name="T5" fmla="*/ 24 h 385"/>
                  <a:gd name="T6" fmla="*/ 145 w 506"/>
                  <a:gd name="T7" fmla="*/ 20 h 385"/>
                  <a:gd name="T8" fmla="*/ 141 w 506"/>
                  <a:gd name="T9" fmla="*/ 0 h 385"/>
                  <a:gd name="T10" fmla="*/ 0 w 506"/>
                  <a:gd name="T11" fmla="*/ 0 h 385"/>
                  <a:gd name="T12" fmla="*/ 0 w 506"/>
                  <a:gd name="T13" fmla="*/ 330 h 385"/>
                  <a:gd name="T14" fmla="*/ 1 w 506"/>
                  <a:gd name="T15" fmla="*/ 334 h 385"/>
                  <a:gd name="T16" fmla="*/ 4 w 506"/>
                  <a:gd name="T17" fmla="*/ 343 h 385"/>
                  <a:gd name="T18" fmla="*/ 8 w 506"/>
                  <a:gd name="T19" fmla="*/ 352 h 385"/>
                  <a:gd name="T20" fmla="*/ 14 w 506"/>
                  <a:gd name="T21" fmla="*/ 361 h 385"/>
                  <a:gd name="T22" fmla="*/ 21 w 506"/>
                  <a:gd name="T23" fmla="*/ 370 h 385"/>
                  <a:gd name="T24" fmla="*/ 29 w 506"/>
                  <a:gd name="T25" fmla="*/ 375 h 385"/>
                  <a:gd name="T26" fmla="*/ 37 w 506"/>
                  <a:gd name="T27" fmla="*/ 380 h 385"/>
                  <a:gd name="T28" fmla="*/ 44 w 506"/>
                  <a:gd name="T29" fmla="*/ 382 h 385"/>
                  <a:gd name="T30" fmla="*/ 48 w 506"/>
                  <a:gd name="T31" fmla="*/ 384 h 385"/>
                  <a:gd name="T32" fmla="*/ 48 w 506"/>
                  <a:gd name="T33" fmla="*/ 358 h 385"/>
                  <a:gd name="T34" fmla="*/ 46 w 506"/>
                  <a:gd name="T35" fmla="*/ 357 h 385"/>
                  <a:gd name="T36" fmla="*/ 41 w 506"/>
                  <a:gd name="T37" fmla="*/ 353 h 385"/>
                  <a:gd name="T38" fmla="*/ 36 w 506"/>
                  <a:gd name="T39" fmla="*/ 350 h 385"/>
                  <a:gd name="T40" fmla="*/ 32 w 506"/>
                  <a:gd name="T41" fmla="*/ 346 h 385"/>
                  <a:gd name="T42" fmla="*/ 30 w 506"/>
                  <a:gd name="T43" fmla="*/ 343 h 385"/>
                  <a:gd name="T44" fmla="*/ 27 w 506"/>
                  <a:gd name="T45" fmla="*/ 337 h 385"/>
                  <a:gd name="T46" fmla="*/ 25 w 506"/>
                  <a:gd name="T47" fmla="*/ 332 h 385"/>
                  <a:gd name="T48" fmla="*/ 24 w 506"/>
                  <a:gd name="T49" fmla="*/ 328 h 385"/>
                  <a:gd name="T50" fmla="*/ 25 w 506"/>
                  <a:gd name="T51" fmla="*/ 31 h 385"/>
                  <a:gd name="T52" fmla="*/ 36 w 506"/>
                  <a:gd name="T53" fmla="*/ 24 h 385"/>
                  <a:gd name="T54" fmla="*/ 114 w 506"/>
                  <a:gd name="T55" fmla="*/ 27 h 385"/>
                  <a:gd name="T56" fmla="*/ 117 w 506"/>
                  <a:gd name="T57" fmla="*/ 47 h 385"/>
                  <a:gd name="T58" fmla="*/ 397 w 506"/>
                  <a:gd name="T59" fmla="*/ 47 h 385"/>
                  <a:gd name="T60" fmla="*/ 410 w 506"/>
                  <a:gd name="T61" fmla="*/ 96 h 385"/>
                  <a:gd name="T62" fmla="*/ 104 w 506"/>
                  <a:gd name="T63" fmla="*/ 97 h 385"/>
                  <a:gd name="T64" fmla="*/ 97 w 506"/>
                  <a:gd name="T65" fmla="*/ 108 h 385"/>
                  <a:gd name="T66" fmla="*/ 95 w 506"/>
                  <a:gd name="T67" fmla="*/ 334 h 385"/>
                  <a:gd name="T68" fmla="*/ 85 w 506"/>
                  <a:gd name="T69" fmla="*/ 348 h 385"/>
                  <a:gd name="T70" fmla="*/ 72 w 506"/>
                  <a:gd name="T71" fmla="*/ 358 h 385"/>
                  <a:gd name="T72" fmla="*/ 56 w 506"/>
                  <a:gd name="T73" fmla="*/ 362 h 385"/>
                  <a:gd name="T74" fmla="*/ 48 w 506"/>
                  <a:gd name="T75" fmla="*/ 373 h 385"/>
                  <a:gd name="T76" fmla="*/ 56 w 506"/>
                  <a:gd name="T77" fmla="*/ 384 h 385"/>
                  <a:gd name="T78" fmla="*/ 403 w 506"/>
                  <a:gd name="T79" fmla="*/ 385 h 385"/>
                  <a:gd name="T80" fmla="*/ 434 w 506"/>
                  <a:gd name="T81" fmla="*/ 381 h 385"/>
                  <a:gd name="T82" fmla="*/ 461 w 506"/>
                  <a:gd name="T83" fmla="*/ 369 h 385"/>
                  <a:gd name="T84" fmla="*/ 483 w 506"/>
                  <a:gd name="T85" fmla="*/ 351 h 385"/>
                  <a:gd name="T86" fmla="*/ 497 w 506"/>
                  <a:gd name="T87" fmla="*/ 327 h 385"/>
                  <a:gd name="T88" fmla="*/ 506 w 506"/>
                  <a:gd name="T89" fmla="*/ 299 h 385"/>
                  <a:gd name="T90" fmla="*/ 505 w 506"/>
                  <a:gd name="T91" fmla="*/ 104 h 385"/>
                  <a:gd name="T92" fmla="*/ 493 w 506"/>
                  <a:gd name="T93" fmla="*/ 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385">
                    <a:moveTo>
                      <a:pt x="493" y="96"/>
                    </a:moveTo>
                    <a:lnTo>
                      <a:pt x="458" y="96"/>
                    </a:lnTo>
                    <a:lnTo>
                      <a:pt x="433" y="96"/>
                    </a:lnTo>
                    <a:lnTo>
                      <a:pt x="433" y="35"/>
                    </a:lnTo>
                    <a:lnTo>
                      <a:pt x="432" y="31"/>
                    </a:lnTo>
                    <a:lnTo>
                      <a:pt x="430" y="27"/>
                    </a:lnTo>
                    <a:lnTo>
                      <a:pt x="426" y="25"/>
                    </a:lnTo>
                    <a:lnTo>
                      <a:pt x="422" y="24"/>
                    </a:lnTo>
                    <a:lnTo>
                      <a:pt x="185" y="24"/>
                    </a:lnTo>
                    <a:lnTo>
                      <a:pt x="154" y="24"/>
                    </a:lnTo>
                    <a:lnTo>
                      <a:pt x="149" y="23"/>
                    </a:lnTo>
                    <a:lnTo>
                      <a:pt x="145" y="20"/>
                    </a:lnTo>
                    <a:lnTo>
                      <a:pt x="143" y="17"/>
                    </a:lnTo>
                    <a:lnTo>
                      <a:pt x="141" y="12"/>
                    </a:lnTo>
                    <a:lnTo>
                      <a:pt x="141" y="0"/>
                    </a:lnTo>
                    <a:lnTo>
                      <a:pt x="129" y="0"/>
                    </a:lnTo>
                    <a:lnTo>
                      <a:pt x="12" y="0"/>
                    </a:lnTo>
                    <a:lnTo>
                      <a:pt x="0" y="0"/>
                    </a:lnTo>
                    <a:lnTo>
                      <a:pt x="0" y="12"/>
                    </a:lnTo>
                    <a:lnTo>
                      <a:pt x="0" y="325"/>
                    </a:lnTo>
                    <a:lnTo>
                      <a:pt x="0" y="330"/>
                    </a:lnTo>
                    <a:lnTo>
                      <a:pt x="1" y="333"/>
                    </a:lnTo>
                    <a:lnTo>
                      <a:pt x="1" y="334"/>
                    </a:lnTo>
                    <a:lnTo>
                      <a:pt x="1" y="334"/>
                    </a:lnTo>
                    <a:lnTo>
                      <a:pt x="2" y="339"/>
                    </a:lnTo>
                    <a:lnTo>
                      <a:pt x="4" y="343"/>
                    </a:lnTo>
                    <a:lnTo>
                      <a:pt x="4" y="343"/>
                    </a:lnTo>
                    <a:lnTo>
                      <a:pt x="4" y="344"/>
                    </a:lnTo>
                    <a:lnTo>
                      <a:pt x="6" y="348"/>
                    </a:lnTo>
                    <a:lnTo>
                      <a:pt x="8" y="352"/>
                    </a:lnTo>
                    <a:lnTo>
                      <a:pt x="8" y="352"/>
                    </a:lnTo>
                    <a:lnTo>
                      <a:pt x="9" y="353"/>
                    </a:lnTo>
                    <a:lnTo>
                      <a:pt x="14" y="361"/>
                    </a:lnTo>
                    <a:lnTo>
                      <a:pt x="20" y="368"/>
                    </a:lnTo>
                    <a:lnTo>
                      <a:pt x="21" y="369"/>
                    </a:lnTo>
                    <a:lnTo>
                      <a:pt x="21" y="370"/>
                    </a:lnTo>
                    <a:lnTo>
                      <a:pt x="25" y="372"/>
                    </a:lnTo>
                    <a:lnTo>
                      <a:pt x="28" y="374"/>
                    </a:lnTo>
                    <a:lnTo>
                      <a:pt x="29" y="375"/>
                    </a:lnTo>
                    <a:lnTo>
                      <a:pt x="30" y="376"/>
                    </a:lnTo>
                    <a:lnTo>
                      <a:pt x="33" y="378"/>
                    </a:lnTo>
                    <a:lnTo>
                      <a:pt x="37" y="380"/>
                    </a:lnTo>
                    <a:lnTo>
                      <a:pt x="39" y="380"/>
                    </a:lnTo>
                    <a:lnTo>
                      <a:pt x="40" y="380"/>
                    </a:lnTo>
                    <a:lnTo>
                      <a:pt x="44" y="382"/>
                    </a:lnTo>
                    <a:lnTo>
                      <a:pt x="48" y="384"/>
                    </a:lnTo>
                    <a:lnTo>
                      <a:pt x="48" y="384"/>
                    </a:lnTo>
                    <a:lnTo>
                      <a:pt x="48" y="384"/>
                    </a:lnTo>
                    <a:lnTo>
                      <a:pt x="48" y="373"/>
                    </a:lnTo>
                    <a:lnTo>
                      <a:pt x="48" y="358"/>
                    </a:lnTo>
                    <a:lnTo>
                      <a:pt x="48" y="358"/>
                    </a:lnTo>
                    <a:lnTo>
                      <a:pt x="48" y="358"/>
                    </a:lnTo>
                    <a:lnTo>
                      <a:pt x="47" y="357"/>
                    </a:lnTo>
                    <a:lnTo>
                      <a:pt x="46" y="357"/>
                    </a:lnTo>
                    <a:lnTo>
                      <a:pt x="44" y="356"/>
                    </a:lnTo>
                    <a:lnTo>
                      <a:pt x="42" y="354"/>
                    </a:lnTo>
                    <a:lnTo>
                      <a:pt x="41" y="353"/>
                    </a:lnTo>
                    <a:lnTo>
                      <a:pt x="40" y="353"/>
                    </a:lnTo>
                    <a:lnTo>
                      <a:pt x="37" y="352"/>
                    </a:lnTo>
                    <a:lnTo>
                      <a:pt x="36" y="350"/>
                    </a:lnTo>
                    <a:lnTo>
                      <a:pt x="35" y="349"/>
                    </a:lnTo>
                    <a:lnTo>
                      <a:pt x="35" y="349"/>
                    </a:lnTo>
                    <a:lnTo>
                      <a:pt x="32" y="346"/>
                    </a:lnTo>
                    <a:lnTo>
                      <a:pt x="30" y="344"/>
                    </a:lnTo>
                    <a:lnTo>
                      <a:pt x="30" y="343"/>
                    </a:lnTo>
                    <a:lnTo>
                      <a:pt x="30" y="343"/>
                    </a:lnTo>
                    <a:lnTo>
                      <a:pt x="28" y="340"/>
                    </a:lnTo>
                    <a:lnTo>
                      <a:pt x="27" y="338"/>
                    </a:lnTo>
                    <a:lnTo>
                      <a:pt x="27" y="337"/>
                    </a:lnTo>
                    <a:lnTo>
                      <a:pt x="26" y="337"/>
                    </a:lnTo>
                    <a:lnTo>
                      <a:pt x="26" y="334"/>
                    </a:lnTo>
                    <a:lnTo>
                      <a:pt x="25" y="332"/>
                    </a:lnTo>
                    <a:lnTo>
                      <a:pt x="25" y="331"/>
                    </a:lnTo>
                    <a:lnTo>
                      <a:pt x="25" y="331"/>
                    </a:lnTo>
                    <a:lnTo>
                      <a:pt x="24" y="328"/>
                    </a:lnTo>
                    <a:lnTo>
                      <a:pt x="24" y="325"/>
                    </a:lnTo>
                    <a:lnTo>
                      <a:pt x="24" y="35"/>
                    </a:lnTo>
                    <a:lnTo>
                      <a:pt x="25" y="31"/>
                    </a:lnTo>
                    <a:lnTo>
                      <a:pt x="27" y="27"/>
                    </a:lnTo>
                    <a:lnTo>
                      <a:pt x="31" y="25"/>
                    </a:lnTo>
                    <a:lnTo>
                      <a:pt x="36" y="24"/>
                    </a:lnTo>
                    <a:lnTo>
                      <a:pt x="105" y="24"/>
                    </a:lnTo>
                    <a:lnTo>
                      <a:pt x="110" y="25"/>
                    </a:lnTo>
                    <a:lnTo>
                      <a:pt x="114" y="27"/>
                    </a:lnTo>
                    <a:lnTo>
                      <a:pt x="116" y="31"/>
                    </a:lnTo>
                    <a:lnTo>
                      <a:pt x="117" y="36"/>
                    </a:lnTo>
                    <a:lnTo>
                      <a:pt x="117" y="47"/>
                    </a:lnTo>
                    <a:lnTo>
                      <a:pt x="129" y="47"/>
                    </a:lnTo>
                    <a:lnTo>
                      <a:pt x="185" y="47"/>
                    </a:lnTo>
                    <a:lnTo>
                      <a:pt x="397" y="47"/>
                    </a:lnTo>
                    <a:lnTo>
                      <a:pt x="410" y="47"/>
                    </a:lnTo>
                    <a:lnTo>
                      <a:pt x="410" y="60"/>
                    </a:lnTo>
                    <a:lnTo>
                      <a:pt x="410" y="96"/>
                    </a:lnTo>
                    <a:lnTo>
                      <a:pt x="385" y="96"/>
                    </a:lnTo>
                    <a:lnTo>
                      <a:pt x="108" y="96"/>
                    </a:lnTo>
                    <a:lnTo>
                      <a:pt x="104" y="97"/>
                    </a:lnTo>
                    <a:lnTo>
                      <a:pt x="100" y="99"/>
                    </a:lnTo>
                    <a:lnTo>
                      <a:pt x="98" y="104"/>
                    </a:lnTo>
                    <a:lnTo>
                      <a:pt x="97" y="108"/>
                    </a:lnTo>
                    <a:lnTo>
                      <a:pt x="97" y="325"/>
                    </a:lnTo>
                    <a:lnTo>
                      <a:pt x="96" y="330"/>
                    </a:lnTo>
                    <a:lnTo>
                      <a:pt x="95" y="334"/>
                    </a:lnTo>
                    <a:lnTo>
                      <a:pt x="93" y="339"/>
                    </a:lnTo>
                    <a:lnTo>
                      <a:pt x="89" y="344"/>
                    </a:lnTo>
                    <a:lnTo>
                      <a:pt x="85" y="348"/>
                    </a:lnTo>
                    <a:lnTo>
                      <a:pt x="81" y="352"/>
                    </a:lnTo>
                    <a:lnTo>
                      <a:pt x="77" y="355"/>
                    </a:lnTo>
                    <a:lnTo>
                      <a:pt x="72" y="358"/>
                    </a:lnTo>
                    <a:lnTo>
                      <a:pt x="66" y="361"/>
                    </a:lnTo>
                    <a:lnTo>
                      <a:pt x="60" y="361"/>
                    </a:lnTo>
                    <a:lnTo>
                      <a:pt x="56" y="362"/>
                    </a:lnTo>
                    <a:lnTo>
                      <a:pt x="52" y="365"/>
                    </a:lnTo>
                    <a:lnTo>
                      <a:pt x="49" y="369"/>
                    </a:lnTo>
                    <a:lnTo>
                      <a:pt x="48" y="373"/>
                    </a:lnTo>
                    <a:lnTo>
                      <a:pt x="49" y="378"/>
                    </a:lnTo>
                    <a:lnTo>
                      <a:pt x="52" y="382"/>
                    </a:lnTo>
                    <a:lnTo>
                      <a:pt x="56" y="384"/>
                    </a:lnTo>
                    <a:lnTo>
                      <a:pt x="60" y="385"/>
                    </a:lnTo>
                    <a:lnTo>
                      <a:pt x="72" y="385"/>
                    </a:lnTo>
                    <a:lnTo>
                      <a:pt x="403" y="385"/>
                    </a:lnTo>
                    <a:lnTo>
                      <a:pt x="414" y="385"/>
                    </a:lnTo>
                    <a:lnTo>
                      <a:pt x="424" y="383"/>
                    </a:lnTo>
                    <a:lnTo>
                      <a:pt x="434" y="381"/>
                    </a:lnTo>
                    <a:lnTo>
                      <a:pt x="443" y="378"/>
                    </a:lnTo>
                    <a:lnTo>
                      <a:pt x="452" y="374"/>
                    </a:lnTo>
                    <a:lnTo>
                      <a:pt x="461" y="369"/>
                    </a:lnTo>
                    <a:lnTo>
                      <a:pt x="469" y="364"/>
                    </a:lnTo>
                    <a:lnTo>
                      <a:pt x="476" y="357"/>
                    </a:lnTo>
                    <a:lnTo>
                      <a:pt x="483" y="351"/>
                    </a:lnTo>
                    <a:lnTo>
                      <a:pt x="488" y="343"/>
                    </a:lnTo>
                    <a:lnTo>
                      <a:pt x="493" y="336"/>
                    </a:lnTo>
                    <a:lnTo>
                      <a:pt x="497" y="327"/>
                    </a:lnTo>
                    <a:lnTo>
                      <a:pt x="501" y="318"/>
                    </a:lnTo>
                    <a:lnTo>
                      <a:pt x="503" y="309"/>
                    </a:lnTo>
                    <a:lnTo>
                      <a:pt x="506" y="299"/>
                    </a:lnTo>
                    <a:lnTo>
                      <a:pt x="506" y="289"/>
                    </a:lnTo>
                    <a:lnTo>
                      <a:pt x="506" y="108"/>
                    </a:lnTo>
                    <a:lnTo>
                      <a:pt x="505" y="104"/>
                    </a:lnTo>
                    <a:lnTo>
                      <a:pt x="502" y="99"/>
                    </a:lnTo>
                    <a:lnTo>
                      <a:pt x="498" y="97"/>
                    </a:lnTo>
                    <a:lnTo>
                      <a:pt x="49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47">
                <a:extLst>
                  <a:ext uri="{FF2B5EF4-FFF2-40B4-BE49-F238E27FC236}">
                    <a16:creationId xmlns:a16="http://schemas.microsoft.com/office/drawing/2014/main" id="{87D54CC0-3872-4E62-BBA1-B5FDAFF61F66}"/>
                  </a:ext>
                </a:extLst>
              </p:cNvPr>
              <p:cNvSpPr>
                <a:spLocks/>
              </p:cNvSpPr>
              <p:nvPr/>
            </p:nvSpPr>
            <p:spPr bwMode="auto">
              <a:xfrm>
                <a:off x="2814638" y="6530975"/>
                <a:ext cx="61913" cy="106363"/>
              </a:xfrm>
              <a:custGeom>
                <a:avLst/>
                <a:gdLst>
                  <a:gd name="T0" fmla="*/ 4 w 157"/>
                  <a:gd name="T1" fmla="*/ 82 h 265"/>
                  <a:gd name="T2" fmla="*/ 64 w 157"/>
                  <a:gd name="T3" fmla="*/ 142 h 265"/>
                  <a:gd name="T4" fmla="*/ 67 w 157"/>
                  <a:gd name="T5" fmla="*/ 144 h 265"/>
                  <a:gd name="T6" fmla="*/ 72 w 157"/>
                  <a:gd name="T7" fmla="*/ 145 h 265"/>
                  <a:gd name="T8" fmla="*/ 77 w 157"/>
                  <a:gd name="T9" fmla="*/ 144 h 265"/>
                  <a:gd name="T10" fmla="*/ 81 w 157"/>
                  <a:gd name="T11" fmla="*/ 142 h 265"/>
                  <a:gd name="T12" fmla="*/ 84 w 157"/>
                  <a:gd name="T13" fmla="*/ 138 h 265"/>
                  <a:gd name="T14" fmla="*/ 85 w 157"/>
                  <a:gd name="T15" fmla="*/ 134 h 265"/>
                  <a:gd name="T16" fmla="*/ 84 w 157"/>
                  <a:gd name="T17" fmla="*/ 128 h 265"/>
                  <a:gd name="T18" fmla="*/ 81 w 157"/>
                  <a:gd name="T19" fmla="*/ 124 h 265"/>
                  <a:gd name="T20" fmla="*/ 41 w 157"/>
                  <a:gd name="T21" fmla="*/ 85 h 265"/>
                  <a:gd name="T22" fmla="*/ 97 w 157"/>
                  <a:gd name="T23" fmla="*/ 85 h 265"/>
                  <a:gd name="T24" fmla="*/ 103 w 157"/>
                  <a:gd name="T25" fmla="*/ 86 h 265"/>
                  <a:gd name="T26" fmla="*/ 109 w 157"/>
                  <a:gd name="T27" fmla="*/ 88 h 265"/>
                  <a:gd name="T28" fmla="*/ 115 w 157"/>
                  <a:gd name="T29" fmla="*/ 92 h 265"/>
                  <a:gd name="T30" fmla="*/ 121 w 157"/>
                  <a:gd name="T31" fmla="*/ 97 h 265"/>
                  <a:gd name="T32" fmla="*/ 125 w 157"/>
                  <a:gd name="T33" fmla="*/ 102 h 265"/>
                  <a:gd name="T34" fmla="*/ 130 w 157"/>
                  <a:gd name="T35" fmla="*/ 108 h 265"/>
                  <a:gd name="T36" fmla="*/ 132 w 157"/>
                  <a:gd name="T37" fmla="*/ 114 h 265"/>
                  <a:gd name="T38" fmla="*/ 133 w 157"/>
                  <a:gd name="T39" fmla="*/ 121 h 265"/>
                  <a:gd name="T40" fmla="*/ 133 w 157"/>
                  <a:gd name="T41" fmla="*/ 253 h 265"/>
                  <a:gd name="T42" fmla="*/ 134 w 157"/>
                  <a:gd name="T43" fmla="*/ 258 h 265"/>
                  <a:gd name="T44" fmla="*/ 136 w 157"/>
                  <a:gd name="T45" fmla="*/ 262 h 265"/>
                  <a:gd name="T46" fmla="*/ 140 w 157"/>
                  <a:gd name="T47" fmla="*/ 264 h 265"/>
                  <a:gd name="T48" fmla="*/ 145 w 157"/>
                  <a:gd name="T49" fmla="*/ 265 h 265"/>
                  <a:gd name="T50" fmla="*/ 149 w 157"/>
                  <a:gd name="T51" fmla="*/ 264 h 265"/>
                  <a:gd name="T52" fmla="*/ 153 w 157"/>
                  <a:gd name="T53" fmla="*/ 262 h 265"/>
                  <a:gd name="T54" fmla="*/ 156 w 157"/>
                  <a:gd name="T55" fmla="*/ 258 h 265"/>
                  <a:gd name="T56" fmla="*/ 157 w 157"/>
                  <a:gd name="T57" fmla="*/ 253 h 265"/>
                  <a:gd name="T58" fmla="*/ 157 w 157"/>
                  <a:gd name="T59" fmla="*/ 120 h 265"/>
                  <a:gd name="T60" fmla="*/ 156 w 157"/>
                  <a:gd name="T61" fmla="*/ 115 h 265"/>
                  <a:gd name="T62" fmla="*/ 155 w 157"/>
                  <a:gd name="T63" fmla="*/ 109 h 265"/>
                  <a:gd name="T64" fmla="*/ 154 w 157"/>
                  <a:gd name="T65" fmla="*/ 104 h 265"/>
                  <a:gd name="T66" fmla="*/ 152 w 157"/>
                  <a:gd name="T67" fmla="*/ 98 h 265"/>
                  <a:gd name="T68" fmla="*/ 149 w 157"/>
                  <a:gd name="T69" fmla="*/ 93 h 265"/>
                  <a:gd name="T70" fmla="*/ 146 w 157"/>
                  <a:gd name="T71" fmla="*/ 88 h 265"/>
                  <a:gd name="T72" fmla="*/ 143 w 157"/>
                  <a:gd name="T73" fmla="*/ 84 h 265"/>
                  <a:gd name="T74" fmla="*/ 139 w 157"/>
                  <a:gd name="T75" fmla="*/ 79 h 265"/>
                  <a:gd name="T76" fmla="*/ 134 w 157"/>
                  <a:gd name="T77" fmla="*/ 75 h 265"/>
                  <a:gd name="T78" fmla="*/ 130 w 157"/>
                  <a:gd name="T79" fmla="*/ 71 h 265"/>
                  <a:gd name="T80" fmla="*/ 124 w 157"/>
                  <a:gd name="T81" fmla="*/ 68 h 265"/>
                  <a:gd name="T82" fmla="*/ 119 w 157"/>
                  <a:gd name="T83" fmla="*/ 65 h 265"/>
                  <a:gd name="T84" fmla="*/ 113 w 157"/>
                  <a:gd name="T85" fmla="*/ 63 h 265"/>
                  <a:gd name="T86" fmla="*/ 108 w 157"/>
                  <a:gd name="T87" fmla="*/ 62 h 265"/>
                  <a:gd name="T88" fmla="*/ 102 w 157"/>
                  <a:gd name="T89" fmla="*/ 61 h 265"/>
                  <a:gd name="T90" fmla="*/ 97 w 157"/>
                  <a:gd name="T91" fmla="*/ 60 h 265"/>
                  <a:gd name="T92" fmla="*/ 41 w 157"/>
                  <a:gd name="T93" fmla="*/ 60 h 265"/>
                  <a:gd name="T94" fmla="*/ 81 w 157"/>
                  <a:gd name="T95" fmla="*/ 20 h 265"/>
                  <a:gd name="T96" fmla="*/ 84 w 157"/>
                  <a:gd name="T97" fmla="*/ 17 h 265"/>
                  <a:gd name="T98" fmla="*/ 85 w 157"/>
                  <a:gd name="T99" fmla="*/ 13 h 265"/>
                  <a:gd name="T100" fmla="*/ 84 w 157"/>
                  <a:gd name="T101" fmla="*/ 8 h 265"/>
                  <a:gd name="T102" fmla="*/ 81 w 157"/>
                  <a:gd name="T103" fmla="*/ 4 h 265"/>
                  <a:gd name="T104" fmla="*/ 77 w 157"/>
                  <a:gd name="T105" fmla="*/ 1 h 265"/>
                  <a:gd name="T106" fmla="*/ 72 w 157"/>
                  <a:gd name="T107" fmla="*/ 0 h 265"/>
                  <a:gd name="T108" fmla="*/ 67 w 157"/>
                  <a:gd name="T109" fmla="*/ 1 h 265"/>
                  <a:gd name="T110" fmla="*/ 64 w 157"/>
                  <a:gd name="T111" fmla="*/ 4 h 265"/>
                  <a:gd name="T112" fmla="*/ 4 w 157"/>
                  <a:gd name="T113" fmla="*/ 64 h 265"/>
                  <a:gd name="T114" fmla="*/ 2 w 157"/>
                  <a:gd name="T115" fmla="*/ 66 h 265"/>
                  <a:gd name="T116" fmla="*/ 1 w 157"/>
                  <a:gd name="T117" fmla="*/ 69 h 265"/>
                  <a:gd name="T118" fmla="*/ 0 w 157"/>
                  <a:gd name="T119" fmla="*/ 73 h 265"/>
                  <a:gd name="T120" fmla="*/ 1 w 157"/>
                  <a:gd name="T121" fmla="*/ 77 h 265"/>
                  <a:gd name="T122" fmla="*/ 2 w 157"/>
                  <a:gd name="T123" fmla="*/ 80 h 265"/>
                  <a:gd name="T124" fmla="*/ 4 w 157"/>
                  <a:gd name="T125" fmla="*/ 8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7" h="265">
                    <a:moveTo>
                      <a:pt x="4" y="82"/>
                    </a:moveTo>
                    <a:lnTo>
                      <a:pt x="64" y="142"/>
                    </a:lnTo>
                    <a:lnTo>
                      <a:pt x="67" y="144"/>
                    </a:lnTo>
                    <a:lnTo>
                      <a:pt x="72" y="145"/>
                    </a:lnTo>
                    <a:lnTo>
                      <a:pt x="77" y="144"/>
                    </a:lnTo>
                    <a:lnTo>
                      <a:pt x="81" y="142"/>
                    </a:lnTo>
                    <a:lnTo>
                      <a:pt x="84" y="138"/>
                    </a:lnTo>
                    <a:lnTo>
                      <a:pt x="85" y="134"/>
                    </a:lnTo>
                    <a:lnTo>
                      <a:pt x="84" y="128"/>
                    </a:lnTo>
                    <a:lnTo>
                      <a:pt x="81" y="124"/>
                    </a:lnTo>
                    <a:lnTo>
                      <a:pt x="41" y="85"/>
                    </a:lnTo>
                    <a:lnTo>
                      <a:pt x="97" y="85"/>
                    </a:lnTo>
                    <a:lnTo>
                      <a:pt x="103" y="86"/>
                    </a:lnTo>
                    <a:lnTo>
                      <a:pt x="109" y="88"/>
                    </a:lnTo>
                    <a:lnTo>
                      <a:pt x="115" y="92"/>
                    </a:lnTo>
                    <a:lnTo>
                      <a:pt x="121" y="97"/>
                    </a:lnTo>
                    <a:lnTo>
                      <a:pt x="125" y="102"/>
                    </a:lnTo>
                    <a:lnTo>
                      <a:pt x="130" y="108"/>
                    </a:lnTo>
                    <a:lnTo>
                      <a:pt x="132" y="114"/>
                    </a:lnTo>
                    <a:lnTo>
                      <a:pt x="133" y="121"/>
                    </a:lnTo>
                    <a:lnTo>
                      <a:pt x="133" y="253"/>
                    </a:lnTo>
                    <a:lnTo>
                      <a:pt x="134" y="258"/>
                    </a:lnTo>
                    <a:lnTo>
                      <a:pt x="136" y="262"/>
                    </a:lnTo>
                    <a:lnTo>
                      <a:pt x="140" y="264"/>
                    </a:lnTo>
                    <a:lnTo>
                      <a:pt x="145" y="265"/>
                    </a:lnTo>
                    <a:lnTo>
                      <a:pt x="149" y="264"/>
                    </a:lnTo>
                    <a:lnTo>
                      <a:pt x="153" y="262"/>
                    </a:lnTo>
                    <a:lnTo>
                      <a:pt x="156" y="258"/>
                    </a:lnTo>
                    <a:lnTo>
                      <a:pt x="157" y="253"/>
                    </a:lnTo>
                    <a:lnTo>
                      <a:pt x="157" y="120"/>
                    </a:lnTo>
                    <a:lnTo>
                      <a:pt x="156" y="115"/>
                    </a:lnTo>
                    <a:lnTo>
                      <a:pt x="155" y="109"/>
                    </a:lnTo>
                    <a:lnTo>
                      <a:pt x="154" y="104"/>
                    </a:lnTo>
                    <a:lnTo>
                      <a:pt x="152" y="98"/>
                    </a:lnTo>
                    <a:lnTo>
                      <a:pt x="149" y="93"/>
                    </a:lnTo>
                    <a:lnTo>
                      <a:pt x="146" y="88"/>
                    </a:lnTo>
                    <a:lnTo>
                      <a:pt x="143" y="84"/>
                    </a:lnTo>
                    <a:lnTo>
                      <a:pt x="139" y="79"/>
                    </a:lnTo>
                    <a:lnTo>
                      <a:pt x="134" y="75"/>
                    </a:lnTo>
                    <a:lnTo>
                      <a:pt x="130" y="71"/>
                    </a:lnTo>
                    <a:lnTo>
                      <a:pt x="124" y="68"/>
                    </a:lnTo>
                    <a:lnTo>
                      <a:pt x="119" y="65"/>
                    </a:lnTo>
                    <a:lnTo>
                      <a:pt x="113" y="63"/>
                    </a:lnTo>
                    <a:lnTo>
                      <a:pt x="108" y="62"/>
                    </a:lnTo>
                    <a:lnTo>
                      <a:pt x="102" y="61"/>
                    </a:lnTo>
                    <a:lnTo>
                      <a:pt x="97" y="60"/>
                    </a:lnTo>
                    <a:lnTo>
                      <a:pt x="41" y="60"/>
                    </a:lnTo>
                    <a:lnTo>
                      <a:pt x="81" y="20"/>
                    </a:lnTo>
                    <a:lnTo>
                      <a:pt x="84" y="17"/>
                    </a:lnTo>
                    <a:lnTo>
                      <a:pt x="85" y="13"/>
                    </a:lnTo>
                    <a:lnTo>
                      <a:pt x="84" y="8"/>
                    </a:lnTo>
                    <a:lnTo>
                      <a:pt x="81" y="4"/>
                    </a:lnTo>
                    <a:lnTo>
                      <a:pt x="77" y="1"/>
                    </a:lnTo>
                    <a:lnTo>
                      <a:pt x="72" y="0"/>
                    </a:lnTo>
                    <a:lnTo>
                      <a:pt x="67" y="1"/>
                    </a:lnTo>
                    <a:lnTo>
                      <a:pt x="64" y="4"/>
                    </a:lnTo>
                    <a:lnTo>
                      <a:pt x="4" y="64"/>
                    </a:lnTo>
                    <a:lnTo>
                      <a:pt x="2" y="66"/>
                    </a:lnTo>
                    <a:lnTo>
                      <a:pt x="1" y="69"/>
                    </a:lnTo>
                    <a:lnTo>
                      <a:pt x="0" y="73"/>
                    </a:lnTo>
                    <a:lnTo>
                      <a:pt x="1" y="77"/>
                    </a:lnTo>
                    <a:lnTo>
                      <a:pt x="2" y="80"/>
                    </a:lnTo>
                    <a:lnTo>
                      <a:pt x="4"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848">
                <a:extLst>
                  <a:ext uri="{FF2B5EF4-FFF2-40B4-BE49-F238E27FC236}">
                    <a16:creationId xmlns:a16="http://schemas.microsoft.com/office/drawing/2014/main" id="{0040B497-4C92-42BA-9B96-7A2E4B3D4C84}"/>
                  </a:ext>
                </a:extLst>
              </p:cNvPr>
              <p:cNvSpPr>
                <a:spLocks noEditPoints="1"/>
              </p:cNvSpPr>
              <p:nvPr/>
            </p:nvSpPr>
            <p:spPr bwMode="auto">
              <a:xfrm>
                <a:off x="2598738" y="6530975"/>
                <a:ext cx="201613" cy="153988"/>
              </a:xfrm>
              <a:custGeom>
                <a:avLst/>
                <a:gdLst>
                  <a:gd name="T0" fmla="*/ 103 w 505"/>
                  <a:gd name="T1" fmla="*/ 98 h 385"/>
                  <a:gd name="T2" fmla="*/ 96 w 505"/>
                  <a:gd name="T3" fmla="*/ 104 h 385"/>
                  <a:gd name="T4" fmla="*/ 95 w 505"/>
                  <a:gd name="T5" fmla="*/ 325 h 385"/>
                  <a:gd name="T6" fmla="*/ 92 w 505"/>
                  <a:gd name="T7" fmla="*/ 338 h 385"/>
                  <a:gd name="T8" fmla="*/ 84 w 505"/>
                  <a:gd name="T9" fmla="*/ 350 h 385"/>
                  <a:gd name="T10" fmla="*/ 73 w 505"/>
                  <a:gd name="T11" fmla="*/ 358 h 385"/>
                  <a:gd name="T12" fmla="*/ 60 w 505"/>
                  <a:gd name="T13" fmla="*/ 362 h 385"/>
                  <a:gd name="T14" fmla="*/ 46 w 505"/>
                  <a:gd name="T15" fmla="*/ 358 h 385"/>
                  <a:gd name="T16" fmla="*/ 34 w 505"/>
                  <a:gd name="T17" fmla="*/ 350 h 385"/>
                  <a:gd name="T18" fmla="*/ 26 w 505"/>
                  <a:gd name="T19" fmla="*/ 338 h 385"/>
                  <a:gd name="T20" fmla="*/ 23 w 505"/>
                  <a:gd name="T21" fmla="*/ 325 h 385"/>
                  <a:gd name="T22" fmla="*/ 117 w 505"/>
                  <a:gd name="T23" fmla="*/ 24 h 385"/>
                  <a:gd name="T24" fmla="*/ 118 w 505"/>
                  <a:gd name="T25" fmla="*/ 42 h 385"/>
                  <a:gd name="T26" fmla="*/ 124 w 505"/>
                  <a:gd name="T27" fmla="*/ 48 h 385"/>
                  <a:gd name="T28" fmla="*/ 408 w 505"/>
                  <a:gd name="T29" fmla="*/ 49 h 385"/>
                  <a:gd name="T30" fmla="*/ 108 w 505"/>
                  <a:gd name="T31" fmla="*/ 97 h 385"/>
                  <a:gd name="T32" fmla="*/ 381 w 505"/>
                  <a:gd name="T33" fmla="*/ 338 h 385"/>
                  <a:gd name="T34" fmla="*/ 497 w 505"/>
                  <a:gd name="T35" fmla="*/ 327 h 385"/>
                  <a:gd name="T36" fmla="*/ 504 w 505"/>
                  <a:gd name="T37" fmla="*/ 303 h 385"/>
                  <a:gd name="T38" fmla="*/ 505 w 505"/>
                  <a:gd name="T39" fmla="*/ 109 h 385"/>
                  <a:gd name="T40" fmla="*/ 501 w 505"/>
                  <a:gd name="T41" fmla="*/ 101 h 385"/>
                  <a:gd name="T42" fmla="*/ 493 w 505"/>
                  <a:gd name="T43" fmla="*/ 97 h 385"/>
                  <a:gd name="T44" fmla="*/ 433 w 505"/>
                  <a:gd name="T45" fmla="*/ 37 h 385"/>
                  <a:gd name="T46" fmla="*/ 429 w 505"/>
                  <a:gd name="T47" fmla="*/ 29 h 385"/>
                  <a:gd name="T48" fmla="*/ 421 w 505"/>
                  <a:gd name="T49" fmla="*/ 24 h 385"/>
                  <a:gd name="T50" fmla="*/ 140 w 505"/>
                  <a:gd name="T51" fmla="*/ 12 h 385"/>
                  <a:gd name="T52" fmla="*/ 137 w 505"/>
                  <a:gd name="T53" fmla="*/ 4 h 385"/>
                  <a:gd name="T54" fmla="*/ 128 w 505"/>
                  <a:gd name="T55" fmla="*/ 0 h 385"/>
                  <a:gd name="T56" fmla="*/ 7 w 505"/>
                  <a:gd name="T57" fmla="*/ 1 h 385"/>
                  <a:gd name="T58" fmla="*/ 1 w 505"/>
                  <a:gd name="T59" fmla="*/ 8 h 385"/>
                  <a:gd name="T60" fmla="*/ 0 w 505"/>
                  <a:gd name="T61" fmla="*/ 325 h 385"/>
                  <a:gd name="T62" fmla="*/ 1 w 505"/>
                  <a:gd name="T63" fmla="*/ 337 h 385"/>
                  <a:gd name="T64" fmla="*/ 4 w 505"/>
                  <a:gd name="T65" fmla="*/ 347 h 385"/>
                  <a:gd name="T66" fmla="*/ 17 w 505"/>
                  <a:gd name="T67" fmla="*/ 366 h 385"/>
                  <a:gd name="T68" fmla="*/ 26 w 505"/>
                  <a:gd name="T69" fmla="*/ 374 h 385"/>
                  <a:gd name="T70" fmla="*/ 36 w 505"/>
                  <a:gd name="T71" fmla="*/ 380 h 385"/>
                  <a:gd name="T72" fmla="*/ 48 w 505"/>
                  <a:gd name="T73" fmla="*/ 384 h 385"/>
                  <a:gd name="T74" fmla="*/ 60 w 505"/>
                  <a:gd name="T75" fmla="*/ 385 h 385"/>
                  <a:gd name="T76" fmla="*/ 192 w 505"/>
                  <a:gd name="T77" fmla="*/ 325 h 385"/>
                  <a:gd name="T78" fmla="*/ 195 w 505"/>
                  <a:gd name="T79" fmla="*/ 317 h 385"/>
                  <a:gd name="T80" fmla="*/ 204 w 505"/>
                  <a:gd name="T81" fmla="*/ 313 h 385"/>
                  <a:gd name="T82" fmla="*/ 374 w 505"/>
                  <a:gd name="T83" fmla="*/ 314 h 385"/>
                  <a:gd name="T84" fmla="*/ 381 w 505"/>
                  <a:gd name="T85" fmla="*/ 32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385">
                    <a:moveTo>
                      <a:pt x="108" y="97"/>
                    </a:moveTo>
                    <a:lnTo>
                      <a:pt x="103" y="98"/>
                    </a:lnTo>
                    <a:lnTo>
                      <a:pt x="100" y="101"/>
                    </a:lnTo>
                    <a:lnTo>
                      <a:pt x="96" y="104"/>
                    </a:lnTo>
                    <a:lnTo>
                      <a:pt x="95" y="109"/>
                    </a:lnTo>
                    <a:lnTo>
                      <a:pt x="95" y="325"/>
                    </a:lnTo>
                    <a:lnTo>
                      <a:pt x="94" y="331"/>
                    </a:lnTo>
                    <a:lnTo>
                      <a:pt x="92" y="338"/>
                    </a:lnTo>
                    <a:lnTo>
                      <a:pt x="89" y="344"/>
                    </a:lnTo>
                    <a:lnTo>
                      <a:pt x="84" y="350"/>
                    </a:lnTo>
                    <a:lnTo>
                      <a:pt x="79" y="355"/>
                    </a:lnTo>
                    <a:lnTo>
                      <a:pt x="73" y="358"/>
                    </a:lnTo>
                    <a:lnTo>
                      <a:pt x="66" y="361"/>
                    </a:lnTo>
                    <a:lnTo>
                      <a:pt x="60" y="362"/>
                    </a:lnTo>
                    <a:lnTo>
                      <a:pt x="53" y="361"/>
                    </a:lnTo>
                    <a:lnTo>
                      <a:pt x="46" y="358"/>
                    </a:lnTo>
                    <a:lnTo>
                      <a:pt x="40" y="355"/>
                    </a:lnTo>
                    <a:lnTo>
                      <a:pt x="34" y="350"/>
                    </a:lnTo>
                    <a:lnTo>
                      <a:pt x="30" y="344"/>
                    </a:lnTo>
                    <a:lnTo>
                      <a:pt x="26" y="338"/>
                    </a:lnTo>
                    <a:lnTo>
                      <a:pt x="24" y="331"/>
                    </a:lnTo>
                    <a:lnTo>
                      <a:pt x="23" y="325"/>
                    </a:lnTo>
                    <a:lnTo>
                      <a:pt x="23" y="24"/>
                    </a:lnTo>
                    <a:lnTo>
                      <a:pt x="117" y="24"/>
                    </a:lnTo>
                    <a:lnTo>
                      <a:pt x="117" y="37"/>
                    </a:lnTo>
                    <a:lnTo>
                      <a:pt x="118" y="42"/>
                    </a:lnTo>
                    <a:lnTo>
                      <a:pt x="120" y="45"/>
                    </a:lnTo>
                    <a:lnTo>
                      <a:pt x="124" y="48"/>
                    </a:lnTo>
                    <a:lnTo>
                      <a:pt x="128" y="49"/>
                    </a:lnTo>
                    <a:lnTo>
                      <a:pt x="408" y="49"/>
                    </a:lnTo>
                    <a:lnTo>
                      <a:pt x="408" y="97"/>
                    </a:lnTo>
                    <a:lnTo>
                      <a:pt x="108" y="97"/>
                    </a:lnTo>
                    <a:close/>
                    <a:moveTo>
                      <a:pt x="381" y="325"/>
                    </a:moveTo>
                    <a:lnTo>
                      <a:pt x="381" y="338"/>
                    </a:lnTo>
                    <a:lnTo>
                      <a:pt x="492" y="338"/>
                    </a:lnTo>
                    <a:lnTo>
                      <a:pt x="497" y="327"/>
                    </a:lnTo>
                    <a:lnTo>
                      <a:pt x="501" y="315"/>
                    </a:lnTo>
                    <a:lnTo>
                      <a:pt x="504" y="303"/>
                    </a:lnTo>
                    <a:lnTo>
                      <a:pt x="505" y="290"/>
                    </a:lnTo>
                    <a:lnTo>
                      <a:pt x="505" y="109"/>
                    </a:lnTo>
                    <a:lnTo>
                      <a:pt x="504" y="104"/>
                    </a:lnTo>
                    <a:lnTo>
                      <a:pt x="501" y="101"/>
                    </a:lnTo>
                    <a:lnTo>
                      <a:pt x="497" y="98"/>
                    </a:lnTo>
                    <a:lnTo>
                      <a:pt x="493" y="97"/>
                    </a:lnTo>
                    <a:lnTo>
                      <a:pt x="433" y="97"/>
                    </a:lnTo>
                    <a:lnTo>
                      <a:pt x="433" y="37"/>
                    </a:lnTo>
                    <a:lnTo>
                      <a:pt x="432" y="33"/>
                    </a:lnTo>
                    <a:lnTo>
                      <a:pt x="429" y="29"/>
                    </a:lnTo>
                    <a:lnTo>
                      <a:pt x="426" y="25"/>
                    </a:lnTo>
                    <a:lnTo>
                      <a:pt x="421" y="24"/>
                    </a:lnTo>
                    <a:lnTo>
                      <a:pt x="140" y="24"/>
                    </a:lnTo>
                    <a:lnTo>
                      <a:pt x="140" y="12"/>
                    </a:lnTo>
                    <a:lnTo>
                      <a:pt x="139" y="8"/>
                    </a:lnTo>
                    <a:lnTo>
                      <a:pt x="137" y="4"/>
                    </a:lnTo>
                    <a:lnTo>
                      <a:pt x="133" y="1"/>
                    </a:lnTo>
                    <a:lnTo>
                      <a:pt x="128" y="0"/>
                    </a:lnTo>
                    <a:lnTo>
                      <a:pt x="11" y="0"/>
                    </a:lnTo>
                    <a:lnTo>
                      <a:pt x="7" y="1"/>
                    </a:lnTo>
                    <a:lnTo>
                      <a:pt x="3" y="4"/>
                    </a:lnTo>
                    <a:lnTo>
                      <a:pt x="1" y="8"/>
                    </a:lnTo>
                    <a:lnTo>
                      <a:pt x="0" y="12"/>
                    </a:lnTo>
                    <a:lnTo>
                      <a:pt x="0" y="325"/>
                    </a:lnTo>
                    <a:lnTo>
                      <a:pt x="0" y="330"/>
                    </a:lnTo>
                    <a:lnTo>
                      <a:pt x="1" y="337"/>
                    </a:lnTo>
                    <a:lnTo>
                      <a:pt x="2" y="342"/>
                    </a:lnTo>
                    <a:lnTo>
                      <a:pt x="4" y="347"/>
                    </a:lnTo>
                    <a:lnTo>
                      <a:pt x="10" y="357"/>
                    </a:lnTo>
                    <a:lnTo>
                      <a:pt x="17" y="366"/>
                    </a:lnTo>
                    <a:lnTo>
                      <a:pt x="21" y="370"/>
                    </a:lnTo>
                    <a:lnTo>
                      <a:pt x="26" y="374"/>
                    </a:lnTo>
                    <a:lnTo>
                      <a:pt x="31" y="377"/>
                    </a:lnTo>
                    <a:lnTo>
                      <a:pt x="36" y="380"/>
                    </a:lnTo>
                    <a:lnTo>
                      <a:pt x="41" y="382"/>
                    </a:lnTo>
                    <a:lnTo>
                      <a:pt x="48" y="384"/>
                    </a:lnTo>
                    <a:lnTo>
                      <a:pt x="54" y="385"/>
                    </a:lnTo>
                    <a:lnTo>
                      <a:pt x="60" y="385"/>
                    </a:lnTo>
                    <a:lnTo>
                      <a:pt x="192" y="385"/>
                    </a:lnTo>
                    <a:lnTo>
                      <a:pt x="192" y="325"/>
                    </a:lnTo>
                    <a:lnTo>
                      <a:pt x="192" y="321"/>
                    </a:lnTo>
                    <a:lnTo>
                      <a:pt x="195" y="317"/>
                    </a:lnTo>
                    <a:lnTo>
                      <a:pt x="199" y="314"/>
                    </a:lnTo>
                    <a:lnTo>
                      <a:pt x="204" y="313"/>
                    </a:lnTo>
                    <a:lnTo>
                      <a:pt x="370" y="313"/>
                    </a:lnTo>
                    <a:lnTo>
                      <a:pt x="374" y="314"/>
                    </a:lnTo>
                    <a:lnTo>
                      <a:pt x="378" y="317"/>
                    </a:lnTo>
                    <a:lnTo>
                      <a:pt x="381" y="321"/>
                    </a:lnTo>
                    <a:lnTo>
                      <a:pt x="381" y="3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849">
                <a:extLst>
                  <a:ext uri="{FF2B5EF4-FFF2-40B4-BE49-F238E27FC236}">
                    <a16:creationId xmlns:a16="http://schemas.microsoft.com/office/drawing/2014/main" id="{2A5AE232-3EAD-4C9D-9DA5-B2EF6B5DF42E}"/>
                  </a:ext>
                </a:extLst>
              </p:cNvPr>
              <p:cNvSpPr>
                <a:spLocks/>
              </p:cNvSpPr>
              <p:nvPr/>
            </p:nvSpPr>
            <p:spPr bwMode="auto">
              <a:xfrm>
                <a:off x="2608263" y="6723063"/>
                <a:ext cx="61913" cy="95250"/>
              </a:xfrm>
              <a:custGeom>
                <a:avLst/>
                <a:gdLst>
                  <a:gd name="T0" fmla="*/ 153 w 157"/>
                  <a:gd name="T1" fmla="*/ 160 h 241"/>
                  <a:gd name="T2" fmla="*/ 93 w 157"/>
                  <a:gd name="T3" fmla="*/ 100 h 241"/>
                  <a:gd name="T4" fmla="*/ 89 w 157"/>
                  <a:gd name="T5" fmla="*/ 97 h 241"/>
                  <a:gd name="T6" fmla="*/ 85 w 157"/>
                  <a:gd name="T7" fmla="*/ 96 h 241"/>
                  <a:gd name="T8" fmla="*/ 80 w 157"/>
                  <a:gd name="T9" fmla="*/ 97 h 241"/>
                  <a:gd name="T10" fmla="*/ 77 w 157"/>
                  <a:gd name="T11" fmla="*/ 100 h 241"/>
                  <a:gd name="T12" fmla="*/ 73 w 157"/>
                  <a:gd name="T13" fmla="*/ 104 h 241"/>
                  <a:gd name="T14" fmla="*/ 72 w 157"/>
                  <a:gd name="T15" fmla="*/ 109 h 241"/>
                  <a:gd name="T16" fmla="*/ 73 w 157"/>
                  <a:gd name="T17" fmla="*/ 114 h 241"/>
                  <a:gd name="T18" fmla="*/ 77 w 157"/>
                  <a:gd name="T19" fmla="*/ 117 h 241"/>
                  <a:gd name="T20" fmla="*/ 115 w 157"/>
                  <a:gd name="T21" fmla="*/ 156 h 241"/>
                  <a:gd name="T22" fmla="*/ 60 w 157"/>
                  <a:gd name="T23" fmla="*/ 156 h 241"/>
                  <a:gd name="T24" fmla="*/ 53 w 157"/>
                  <a:gd name="T25" fmla="*/ 156 h 241"/>
                  <a:gd name="T26" fmla="*/ 47 w 157"/>
                  <a:gd name="T27" fmla="*/ 153 h 241"/>
                  <a:gd name="T28" fmla="*/ 41 w 157"/>
                  <a:gd name="T29" fmla="*/ 150 h 241"/>
                  <a:gd name="T30" fmla="*/ 36 w 157"/>
                  <a:gd name="T31" fmla="*/ 146 h 241"/>
                  <a:gd name="T32" fmla="*/ 31 w 157"/>
                  <a:gd name="T33" fmla="*/ 140 h 241"/>
                  <a:gd name="T34" fmla="*/ 28 w 157"/>
                  <a:gd name="T35" fmla="*/ 135 h 241"/>
                  <a:gd name="T36" fmla="*/ 26 w 157"/>
                  <a:gd name="T37" fmla="*/ 129 h 241"/>
                  <a:gd name="T38" fmla="*/ 25 w 157"/>
                  <a:gd name="T39" fmla="*/ 123 h 241"/>
                  <a:gd name="T40" fmla="*/ 25 w 157"/>
                  <a:gd name="T41" fmla="*/ 13 h 241"/>
                  <a:gd name="T42" fmla="*/ 23 w 157"/>
                  <a:gd name="T43" fmla="*/ 7 h 241"/>
                  <a:gd name="T44" fmla="*/ 20 w 157"/>
                  <a:gd name="T45" fmla="*/ 3 h 241"/>
                  <a:gd name="T46" fmla="*/ 17 w 157"/>
                  <a:gd name="T47" fmla="*/ 1 h 241"/>
                  <a:gd name="T48" fmla="*/ 12 w 157"/>
                  <a:gd name="T49" fmla="*/ 0 h 241"/>
                  <a:gd name="T50" fmla="*/ 7 w 157"/>
                  <a:gd name="T51" fmla="*/ 1 h 241"/>
                  <a:gd name="T52" fmla="*/ 4 w 157"/>
                  <a:gd name="T53" fmla="*/ 3 h 241"/>
                  <a:gd name="T54" fmla="*/ 1 w 157"/>
                  <a:gd name="T55" fmla="*/ 7 h 241"/>
                  <a:gd name="T56" fmla="*/ 0 w 157"/>
                  <a:gd name="T57" fmla="*/ 13 h 241"/>
                  <a:gd name="T58" fmla="*/ 0 w 157"/>
                  <a:gd name="T59" fmla="*/ 123 h 241"/>
                  <a:gd name="T60" fmla="*/ 1 w 157"/>
                  <a:gd name="T61" fmla="*/ 129 h 241"/>
                  <a:gd name="T62" fmla="*/ 2 w 157"/>
                  <a:gd name="T63" fmla="*/ 134 h 241"/>
                  <a:gd name="T64" fmla="*/ 3 w 157"/>
                  <a:gd name="T65" fmla="*/ 139 h 241"/>
                  <a:gd name="T66" fmla="*/ 5 w 157"/>
                  <a:gd name="T67" fmla="*/ 145 h 241"/>
                  <a:gd name="T68" fmla="*/ 8 w 157"/>
                  <a:gd name="T69" fmla="*/ 149 h 241"/>
                  <a:gd name="T70" fmla="*/ 11 w 157"/>
                  <a:gd name="T71" fmla="*/ 154 h 241"/>
                  <a:gd name="T72" fmla="*/ 14 w 157"/>
                  <a:gd name="T73" fmla="*/ 159 h 241"/>
                  <a:gd name="T74" fmla="*/ 18 w 157"/>
                  <a:gd name="T75" fmla="*/ 163 h 241"/>
                  <a:gd name="T76" fmla="*/ 23 w 157"/>
                  <a:gd name="T77" fmla="*/ 167 h 241"/>
                  <a:gd name="T78" fmla="*/ 28 w 157"/>
                  <a:gd name="T79" fmla="*/ 171 h 241"/>
                  <a:gd name="T80" fmla="*/ 33 w 157"/>
                  <a:gd name="T81" fmla="*/ 174 h 241"/>
                  <a:gd name="T82" fmla="*/ 38 w 157"/>
                  <a:gd name="T83" fmla="*/ 176 h 241"/>
                  <a:gd name="T84" fmla="*/ 44 w 157"/>
                  <a:gd name="T85" fmla="*/ 178 h 241"/>
                  <a:gd name="T86" fmla="*/ 49 w 157"/>
                  <a:gd name="T87" fmla="*/ 180 h 241"/>
                  <a:gd name="T88" fmla="*/ 55 w 157"/>
                  <a:gd name="T89" fmla="*/ 181 h 241"/>
                  <a:gd name="T90" fmla="*/ 60 w 157"/>
                  <a:gd name="T91" fmla="*/ 181 h 241"/>
                  <a:gd name="T92" fmla="*/ 115 w 157"/>
                  <a:gd name="T93" fmla="*/ 181 h 241"/>
                  <a:gd name="T94" fmla="*/ 77 w 157"/>
                  <a:gd name="T95" fmla="*/ 221 h 241"/>
                  <a:gd name="T96" fmla="*/ 73 w 157"/>
                  <a:gd name="T97" fmla="*/ 225 h 241"/>
                  <a:gd name="T98" fmla="*/ 72 w 157"/>
                  <a:gd name="T99" fmla="*/ 230 h 241"/>
                  <a:gd name="T100" fmla="*/ 73 w 157"/>
                  <a:gd name="T101" fmla="*/ 234 h 241"/>
                  <a:gd name="T102" fmla="*/ 77 w 157"/>
                  <a:gd name="T103" fmla="*/ 237 h 241"/>
                  <a:gd name="T104" fmla="*/ 80 w 157"/>
                  <a:gd name="T105" fmla="*/ 240 h 241"/>
                  <a:gd name="T106" fmla="*/ 85 w 157"/>
                  <a:gd name="T107" fmla="*/ 241 h 241"/>
                  <a:gd name="T108" fmla="*/ 89 w 157"/>
                  <a:gd name="T109" fmla="*/ 240 h 241"/>
                  <a:gd name="T110" fmla="*/ 93 w 157"/>
                  <a:gd name="T111" fmla="*/ 237 h 241"/>
                  <a:gd name="T112" fmla="*/ 153 w 157"/>
                  <a:gd name="T113" fmla="*/ 177 h 241"/>
                  <a:gd name="T114" fmla="*/ 155 w 157"/>
                  <a:gd name="T115" fmla="*/ 176 h 241"/>
                  <a:gd name="T116" fmla="*/ 156 w 157"/>
                  <a:gd name="T117" fmla="*/ 174 h 241"/>
                  <a:gd name="T118" fmla="*/ 157 w 157"/>
                  <a:gd name="T119" fmla="*/ 170 h 241"/>
                  <a:gd name="T120" fmla="*/ 156 w 157"/>
                  <a:gd name="T121" fmla="*/ 166 h 241"/>
                  <a:gd name="T122" fmla="*/ 155 w 157"/>
                  <a:gd name="T123" fmla="*/ 162 h 241"/>
                  <a:gd name="T124" fmla="*/ 153 w 15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7" h="241">
                    <a:moveTo>
                      <a:pt x="153" y="160"/>
                    </a:moveTo>
                    <a:lnTo>
                      <a:pt x="93" y="100"/>
                    </a:lnTo>
                    <a:lnTo>
                      <a:pt x="89" y="97"/>
                    </a:lnTo>
                    <a:lnTo>
                      <a:pt x="85" y="96"/>
                    </a:lnTo>
                    <a:lnTo>
                      <a:pt x="80" y="97"/>
                    </a:lnTo>
                    <a:lnTo>
                      <a:pt x="77" y="100"/>
                    </a:lnTo>
                    <a:lnTo>
                      <a:pt x="73" y="104"/>
                    </a:lnTo>
                    <a:lnTo>
                      <a:pt x="72" y="109"/>
                    </a:lnTo>
                    <a:lnTo>
                      <a:pt x="73" y="114"/>
                    </a:lnTo>
                    <a:lnTo>
                      <a:pt x="77" y="117"/>
                    </a:lnTo>
                    <a:lnTo>
                      <a:pt x="115" y="156"/>
                    </a:lnTo>
                    <a:lnTo>
                      <a:pt x="60" y="156"/>
                    </a:lnTo>
                    <a:lnTo>
                      <a:pt x="53" y="156"/>
                    </a:lnTo>
                    <a:lnTo>
                      <a:pt x="47" y="153"/>
                    </a:lnTo>
                    <a:lnTo>
                      <a:pt x="41" y="150"/>
                    </a:lnTo>
                    <a:lnTo>
                      <a:pt x="36" y="146"/>
                    </a:lnTo>
                    <a:lnTo>
                      <a:pt x="31" y="140"/>
                    </a:lnTo>
                    <a:lnTo>
                      <a:pt x="28" y="135"/>
                    </a:lnTo>
                    <a:lnTo>
                      <a:pt x="26" y="129"/>
                    </a:lnTo>
                    <a:lnTo>
                      <a:pt x="25" y="123"/>
                    </a:lnTo>
                    <a:lnTo>
                      <a:pt x="25" y="13"/>
                    </a:lnTo>
                    <a:lnTo>
                      <a:pt x="23" y="7"/>
                    </a:lnTo>
                    <a:lnTo>
                      <a:pt x="20" y="3"/>
                    </a:lnTo>
                    <a:lnTo>
                      <a:pt x="17" y="1"/>
                    </a:lnTo>
                    <a:lnTo>
                      <a:pt x="12" y="0"/>
                    </a:lnTo>
                    <a:lnTo>
                      <a:pt x="7" y="1"/>
                    </a:lnTo>
                    <a:lnTo>
                      <a:pt x="4" y="3"/>
                    </a:lnTo>
                    <a:lnTo>
                      <a:pt x="1" y="7"/>
                    </a:lnTo>
                    <a:lnTo>
                      <a:pt x="0" y="13"/>
                    </a:lnTo>
                    <a:lnTo>
                      <a:pt x="0" y="123"/>
                    </a:lnTo>
                    <a:lnTo>
                      <a:pt x="1" y="129"/>
                    </a:lnTo>
                    <a:lnTo>
                      <a:pt x="2" y="134"/>
                    </a:lnTo>
                    <a:lnTo>
                      <a:pt x="3" y="139"/>
                    </a:lnTo>
                    <a:lnTo>
                      <a:pt x="5" y="145"/>
                    </a:lnTo>
                    <a:lnTo>
                      <a:pt x="8" y="149"/>
                    </a:lnTo>
                    <a:lnTo>
                      <a:pt x="11" y="154"/>
                    </a:lnTo>
                    <a:lnTo>
                      <a:pt x="14" y="159"/>
                    </a:lnTo>
                    <a:lnTo>
                      <a:pt x="18" y="163"/>
                    </a:lnTo>
                    <a:lnTo>
                      <a:pt x="23" y="167"/>
                    </a:lnTo>
                    <a:lnTo>
                      <a:pt x="28" y="171"/>
                    </a:lnTo>
                    <a:lnTo>
                      <a:pt x="33" y="174"/>
                    </a:lnTo>
                    <a:lnTo>
                      <a:pt x="38" y="176"/>
                    </a:lnTo>
                    <a:lnTo>
                      <a:pt x="44" y="178"/>
                    </a:lnTo>
                    <a:lnTo>
                      <a:pt x="49" y="180"/>
                    </a:lnTo>
                    <a:lnTo>
                      <a:pt x="55" y="181"/>
                    </a:lnTo>
                    <a:lnTo>
                      <a:pt x="60" y="181"/>
                    </a:lnTo>
                    <a:lnTo>
                      <a:pt x="115" y="181"/>
                    </a:lnTo>
                    <a:lnTo>
                      <a:pt x="77" y="221"/>
                    </a:lnTo>
                    <a:lnTo>
                      <a:pt x="73" y="225"/>
                    </a:lnTo>
                    <a:lnTo>
                      <a:pt x="72" y="230"/>
                    </a:lnTo>
                    <a:lnTo>
                      <a:pt x="73" y="234"/>
                    </a:lnTo>
                    <a:lnTo>
                      <a:pt x="77" y="237"/>
                    </a:lnTo>
                    <a:lnTo>
                      <a:pt x="80" y="240"/>
                    </a:lnTo>
                    <a:lnTo>
                      <a:pt x="85" y="241"/>
                    </a:lnTo>
                    <a:lnTo>
                      <a:pt x="89" y="240"/>
                    </a:lnTo>
                    <a:lnTo>
                      <a:pt x="93" y="237"/>
                    </a:lnTo>
                    <a:lnTo>
                      <a:pt x="153" y="177"/>
                    </a:lnTo>
                    <a:lnTo>
                      <a:pt x="155" y="176"/>
                    </a:lnTo>
                    <a:lnTo>
                      <a:pt x="156" y="174"/>
                    </a:lnTo>
                    <a:lnTo>
                      <a:pt x="157" y="170"/>
                    </a:lnTo>
                    <a:lnTo>
                      <a:pt x="156" y="166"/>
                    </a:lnTo>
                    <a:lnTo>
                      <a:pt x="155" y="162"/>
                    </a:lnTo>
                    <a:lnTo>
                      <a:pt x="153"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3C44AD9A-E212-458F-B093-5A72EA9B9369}"/>
                </a:ext>
              </a:extLst>
            </p:cNvPr>
            <p:cNvGrpSpPr/>
            <p:nvPr/>
          </p:nvGrpSpPr>
          <p:grpSpPr>
            <a:xfrm>
              <a:off x="9129486" y="2039072"/>
              <a:ext cx="379696" cy="326757"/>
              <a:chOff x="319051" y="2495550"/>
              <a:chExt cx="285750" cy="280988"/>
            </a:xfrm>
            <a:solidFill>
              <a:srgbClr val="073061"/>
            </a:solidFill>
          </p:grpSpPr>
          <p:sp>
            <p:nvSpPr>
              <p:cNvPr id="175" name="Freeform 2985">
                <a:extLst>
                  <a:ext uri="{FF2B5EF4-FFF2-40B4-BE49-F238E27FC236}">
                    <a16:creationId xmlns:a16="http://schemas.microsoft.com/office/drawing/2014/main" id="{1B7DADE4-F9CB-4A9B-8A5E-3EFEB834CBE5}"/>
                  </a:ext>
                </a:extLst>
              </p:cNvPr>
              <p:cNvSpPr>
                <a:spLocks/>
              </p:cNvSpPr>
              <p:nvPr/>
            </p:nvSpPr>
            <p:spPr bwMode="auto">
              <a:xfrm>
                <a:off x="319051" y="2495550"/>
                <a:ext cx="214313" cy="195263"/>
              </a:xfrm>
              <a:custGeom>
                <a:avLst/>
                <a:gdLst>
                  <a:gd name="T0" fmla="*/ 505 w 537"/>
                  <a:gd name="T1" fmla="*/ 263 h 492"/>
                  <a:gd name="T2" fmla="*/ 525 w 537"/>
                  <a:gd name="T3" fmla="*/ 266 h 492"/>
                  <a:gd name="T4" fmla="*/ 537 w 537"/>
                  <a:gd name="T5" fmla="*/ 250 h 492"/>
                  <a:gd name="T6" fmla="*/ 537 w 537"/>
                  <a:gd name="T7" fmla="*/ 227 h 492"/>
                  <a:gd name="T8" fmla="*/ 536 w 537"/>
                  <a:gd name="T9" fmla="*/ 210 h 492"/>
                  <a:gd name="T10" fmla="*/ 534 w 537"/>
                  <a:gd name="T11" fmla="*/ 187 h 492"/>
                  <a:gd name="T12" fmla="*/ 528 w 537"/>
                  <a:gd name="T13" fmla="*/ 166 h 492"/>
                  <a:gd name="T14" fmla="*/ 521 w 537"/>
                  <a:gd name="T15" fmla="*/ 146 h 492"/>
                  <a:gd name="T16" fmla="*/ 510 w 537"/>
                  <a:gd name="T17" fmla="*/ 125 h 492"/>
                  <a:gd name="T18" fmla="*/ 498 w 537"/>
                  <a:gd name="T19" fmla="*/ 106 h 492"/>
                  <a:gd name="T20" fmla="*/ 475 w 537"/>
                  <a:gd name="T21" fmla="*/ 81 h 492"/>
                  <a:gd name="T22" fmla="*/ 438 w 537"/>
                  <a:gd name="T23" fmla="*/ 50 h 492"/>
                  <a:gd name="T24" fmla="*/ 396 w 537"/>
                  <a:gd name="T25" fmla="*/ 27 h 492"/>
                  <a:gd name="T26" fmla="*/ 348 w 537"/>
                  <a:gd name="T27" fmla="*/ 10 h 492"/>
                  <a:gd name="T28" fmla="*/ 296 w 537"/>
                  <a:gd name="T29" fmla="*/ 2 h 492"/>
                  <a:gd name="T30" fmla="*/ 241 w 537"/>
                  <a:gd name="T31" fmla="*/ 2 h 492"/>
                  <a:gd name="T32" fmla="*/ 189 w 537"/>
                  <a:gd name="T33" fmla="*/ 10 h 492"/>
                  <a:gd name="T34" fmla="*/ 140 w 537"/>
                  <a:gd name="T35" fmla="*/ 27 h 492"/>
                  <a:gd name="T36" fmla="*/ 97 w 537"/>
                  <a:gd name="T37" fmla="*/ 52 h 492"/>
                  <a:gd name="T38" fmla="*/ 61 w 537"/>
                  <a:gd name="T39" fmla="*/ 81 h 492"/>
                  <a:gd name="T40" fmla="*/ 39 w 537"/>
                  <a:gd name="T41" fmla="*/ 108 h 492"/>
                  <a:gd name="T42" fmla="*/ 26 w 537"/>
                  <a:gd name="T43" fmla="*/ 127 h 492"/>
                  <a:gd name="T44" fmla="*/ 16 w 537"/>
                  <a:gd name="T45" fmla="*/ 146 h 492"/>
                  <a:gd name="T46" fmla="*/ 8 w 537"/>
                  <a:gd name="T47" fmla="*/ 167 h 492"/>
                  <a:gd name="T48" fmla="*/ 3 w 537"/>
                  <a:gd name="T49" fmla="*/ 188 h 492"/>
                  <a:gd name="T50" fmla="*/ 0 w 537"/>
                  <a:gd name="T51" fmla="*/ 211 h 492"/>
                  <a:gd name="T52" fmla="*/ 1 w 537"/>
                  <a:gd name="T53" fmla="*/ 244 h 492"/>
                  <a:gd name="T54" fmla="*/ 9 w 537"/>
                  <a:gd name="T55" fmla="*/ 286 h 492"/>
                  <a:gd name="T56" fmla="*/ 27 w 537"/>
                  <a:gd name="T57" fmla="*/ 325 h 492"/>
                  <a:gd name="T58" fmla="*/ 52 w 537"/>
                  <a:gd name="T59" fmla="*/ 360 h 492"/>
                  <a:gd name="T60" fmla="*/ 13 w 537"/>
                  <a:gd name="T61" fmla="*/ 474 h 492"/>
                  <a:gd name="T62" fmla="*/ 11 w 537"/>
                  <a:gd name="T63" fmla="*/ 481 h 492"/>
                  <a:gd name="T64" fmla="*/ 14 w 537"/>
                  <a:gd name="T65" fmla="*/ 487 h 492"/>
                  <a:gd name="T66" fmla="*/ 23 w 537"/>
                  <a:gd name="T67" fmla="*/ 492 h 492"/>
                  <a:gd name="T68" fmla="*/ 28 w 537"/>
                  <a:gd name="T69" fmla="*/ 491 h 492"/>
                  <a:gd name="T70" fmla="*/ 191 w 537"/>
                  <a:gd name="T71" fmla="*/ 436 h 492"/>
                  <a:gd name="T72" fmla="*/ 215 w 537"/>
                  <a:gd name="T73" fmla="*/ 442 h 492"/>
                  <a:gd name="T74" fmla="*/ 239 w 537"/>
                  <a:gd name="T75" fmla="*/ 445 h 492"/>
                  <a:gd name="T76" fmla="*/ 255 w 537"/>
                  <a:gd name="T77" fmla="*/ 428 h 492"/>
                  <a:gd name="T78" fmla="*/ 271 w 537"/>
                  <a:gd name="T79" fmla="*/ 391 h 492"/>
                  <a:gd name="T80" fmla="*/ 292 w 537"/>
                  <a:gd name="T81" fmla="*/ 359 h 492"/>
                  <a:gd name="T82" fmla="*/ 320 w 537"/>
                  <a:gd name="T83" fmla="*/ 329 h 492"/>
                  <a:gd name="T84" fmla="*/ 352 w 537"/>
                  <a:gd name="T85" fmla="*/ 305 h 492"/>
                  <a:gd name="T86" fmla="*/ 389 w 537"/>
                  <a:gd name="T87" fmla="*/ 285 h 492"/>
                  <a:gd name="T88" fmla="*/ 429 w 537"/>
                  <a:gd name="T89" fmla="*/ 272 h 492"/>
                  <a:gd name="T90" fmla="*/ 472 w 537"/>
                  <a:gd name="T91" fmla="*/ 26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7" h="492">
                    <a:moveTo>
                      <a:pt x="494" y="263"/>
                    </a:moveTo>
                    <a:lnTo>
                      <a:pt x="505" y="263"/>
                    </a:lnTo>
                    <a:lnTo>
                      <a:pt x="515" y="265"/>
                    </a:lnTo>
                    <a:lnTo>
                      <a:pt x="525" y="266"/>
                    </a:lnTo>
                    <a:lnTo>
                      <a:pt x="535" y="267"/>
                    </a:lnTo>
                    <a:lnTo>
                      <a:pt x="537" y="250"/>
                    </a:lnTo>
                    <a:lnTo>
                      <a:pt x="537" y="236"/>
                    </a:lnTo>
                    <a:lnTo>
                      <a:pt x="537" y="227"/>
                    </a:lnTo>
                    <a:lnTo>
                      <a:pt x="537" y="222"/>
                    </a:lnTo>
                    <a:lnTo>
                      <a:pt x="536" y="210"/>
                    </a:lnTo>
                    <a:lnTo>
                      <a:pt x="535" y="199"/>
                    </a:lnTo>
                    <a:lnTo>
                      <a:pt x="534" y="187"/>
                    </a:lnTo>
                    <a:lnTo>
                      <a:pt x="531" y="177"/>
                    </a:lnTo>
                    <a:lnTo>
                      <a:pt x="528" y="166"/>
                    </a:lnTo>
                    <a:lnTo>
                      <a:pt x="524" y="156"/>
                    </a:lnTo>
                    <a:lnTo>
                      <a:pt x="521" y="146"/>
                    </a:lnTo>
                    <a:lnTo>
                      <a:pt x="516" y="135"/>
                    </a:lnTo>
                    <a:lnTo>
                      <a:pt x="510" y="125"/>
                    </a:lnTo>
                    <a:lnTo>
                      <a:pt x="504" y="116"/>
                    </a:lnTo>
                    <a:lnTo>
                      <a:pt x="498" y="106"/>
                    </a:lnTo>
                    <a:lnTo>
                      <a:pt x="491" y="98"/>
                    </a:lnTo>
                    <a:lnTo>
                      <a:pt x="475" y="81"/>
                    </a:lnTo>
                    <a:lnTo>
                      <a:pt x="457" y="65"/>
                    </a:lnTo>
                    <a:lnTo>
                      <a:pt x="438" y="50"/>
                    </a:lnTo>
                    <a:lnTo>
                      <a:pt x="418" y="39"/>
                    </a:lnTo>
                    <a:lnTo>
                      <a:pt x="396" y="27"/>
                    </a:lnTo>
                    <a:lnTo>
                      <a:pt x="373" y="18"/>
                    </a:lnTo>
                    <a:lnTo>
                      <a:pt x="348" y="10"/>
                    </a:lnTo>
                    <a:lnTo>
                      <a:pt x="322" y="5"/>
                    </a:lnTo>
                    <a:lnTo>
                      <a:pt x="296" y="2"/>
                    </a:lnTo>
                    <a:lnTo>
                      <a:pt x="268" y="0"/>
                    </a:lnTo>
                    <a:lnTo>
                      <a:pt x="241" y="2"/>
                    </a:lnTo>
                    <a:lnTo>
                      <a:pt x="214" y="5"/>
                    </a:lnTo>
                    <a:lnTo>
                      <a:pt x="189" y="10"/>
                    </a:lnTo>
                    <a:lnTo>
                      <a:pt x="164" y="18"/>
                    </a:lnTo>
                    <a:lnTo>
                      <a:pt x="140" y="27"/>
                    </a:lnTo>
                    <a:lnTo>
                      <a:pt x="118" y="39"/>
                    </a:lnTo>
                    <a:lnTo>
                      <a:pt x="97" y="52"/>
                    </a:lnTo>
                    <a:lnTo>
                      <a:pt x="78" y="66"/>
                    </a:lnTo>
                    <a:lnTo>
                      <a:pt x="61" y="81"/>
                    </a:lnTo>
                    <a:lnTo>
                      <a:pt x="46" y="98"/>
                    </a:lnTo>
                    <a:lnTo>
                      <a:pt x="39" y="108"/>
                    </a:lnTo>
                    <a:lnTo>
                      <a:pt x="32" y="116"/>
                    </a:lnTo>
                    <a:lnTo>
                      <a:pt x="26" y="127"/>
                    </a:lnTo>
                    <a:lnTo>
                      <a:pt x="21" y="136"/>
                    </a:lnTo>
                    <a:lnTo>
                      <a:pt x="16" y="146"/>
                    </a:lnTo>
                    <a:lnTo>
                      <a:pt x="11" y="156"/>
                    </a:lnTo>
                    <a:lnTo>
                      <a:pt x="8" y="167"/>
                    </a:lnTo>
                    <a:lnTo>
                      <a:pt x="5" y="178"/>
                    </a:lnTo>
                    <a:lnTo>
                      <a:pt x="3" y="188"/>
                    </a:lnTo>
                    <a:lnTo>
                      <a:pt x="1" y="199"/>
                    </a:lnTo>
                    <a:lnTo>
                      <a:pt x="0" y="211"/>
                    </a:lnTo>
                    <a:lnTo>
                      <a:pt x="0" y="222"/>
                    </a:lnTo>
                    <a:lnTo>
                      <a:pt x="1" y="244"/>
                    </a:lnTo>
                    <a:lnTo>
                      <a:pt x="4" y="266"/>
                    </a:lnTo>
                    <a:lnTo>
                      <a:pt x="9" y="286"/>
                    </a:lnTo>
                    <a:lnTo>
                      <a:pt x="17" y="306"/>
                    </a:lnTo>
                    <a:lnTo>
                      <a:pt x="27" y="325"/>
                    </a:lnTo>
                    <a:lnTo>
                      <a:pt x="39" y="343"/>
                    </a:lnTo>
                    <a:lnTo>
                      <a:pt x="52" y="360"/>
                    </a:lnTo>
                    <a:lnTo>
                      <a:pt x="69" y="374"/>
                    </a:lnTo>
                    <a:lnTo>
                      <a:pt x="13" y="474"/>
                    </a:lnTo>
                    <a:lnTo>
                      <a:pt x="11" y="477"/>
                    </a:lnTo>
                    <a:lnTo>
                      <a:pt x="11" y="481"/>
                    </a:lnTo>
                    <a:lnTo>
                      <a:pt x="13" y="485"/>
                    </a:lnTo>
                    <a:lnTo>
                      <a:pt x="14" y="487"/>
                    </a:lnTo>
                    <a:lnTo>
                      <a:pt x="19" y="491"/>
                    </a:lnTo>
                    <a:lnTo>
                      <a:pt x="23" y="492"/>
                    </a:lnTo>
                    <a:lnTo>
                      <a:pt x="26" y="492"/>
                    </a:lnTo>
                    <a:lnTo>
                      <a:pt x="28" y="491"/>
                    </a:lnTo>
                    <a:lnTo>
                      <a:pt x="179" y="432"/>
                    </a:lnTo>
                    <a:lnTo>
                      <a:pt x="191" y="436"/>
                    </a:lnTo>
                    <a:lnTo>
                      <a:pt x="203" y="439"/>
                    </a:lnTo>
                    <a:lnTo>
                      <a:pt x="215" y="442"/>
                    </a:lnTo>
                    <a:lnTo>
                      <a:pt x="226" y="443"/>
                    </a:lnTo>
                    <a:lnTo>
                      <a:pt x="239" y="445"/>
                    </a:lnTo>
                    <a:lnTo>
                      <a:pt x="251" y="445"/>
                    </a:lnTo>
                    <a:lnTo>
                      <a:pt x="255" y="428"/>
                    </a:lnTo>
                    <a:lnTo>
                      <a:pt x="262" y="408"/>
                    </a:lnTo>
                    <a:lnTo>
                      <a:pt x="271" y="391"/>
                    </a:lnTo>
                    <a:lnTo>
                      <a:pt x="280" y="374"/>
                    </a:lnTo>
                    <a:lnTo>
                      <a:pt x="292" y="359"/>
                    </a:lnTo>
                    <a:lnTo>
                      <a:pt x="305" y="343"/>
                    </a:lnTo>
                    <a:lnTo>
                      <a:pt x="320" y="329"/>
                    </a:lnTo>
                    <a:lnTo>
                      <a:pt x="335" y="317"/>
                    </a:lnTo>
                    <a:lnTo>
                      <a:pt x="352" y="305"/>
                    </a:lnTo>
                    <a:lnTo>
                      <a:pt x="369" y="294"/>
                    </a:lnTo>
                    <a:lnTo>
                      <a:pt x="389" y="285"/>
                    </a:lnTo>
                    <a:lnTo>
                      <a:pt x="409" y="278"/>
                    </a:lnTo>
                    <a:lnTo>
                      <a:pt x="429" y="272"/>
                    </a:lnTo>
                    <a:lnTo>
                      <a:pt x="450" y="267"/>
                    </a:lnTo>
                    <a:lnTo>
                      <a:pt x="472" y="265"/>
                    </a:lnTo>
                    <a:lnTo>
                      <a:pt x="49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986">
                <a:extLst>
                  <a:ext uri="{FF2B5EF4-FFF2-40B4-BE49-F238E27FC236}">
                    <a16:creationId xmlns:a16="http://schemas.microsoft.com/office/drawing/2014/main" id="{F16776EA-22E7-4974-840B-E3B664E2482A}"/>
                  </a:ext>
                </a:extLst>
              </p:cNvPr>
              <p:cNvSpPr>
                <a:spLocks/>
              </p:cNvSpPr>
              <p:nvPr/>
            </p:nvSpPr>
            <p:spPr bwMode="auto">
              <a:xfrm>
                <a:off x="427001" y="2609850"/>
                <a:ext cx="177800" cy="166688"/>
              </a:xfrm>
              <a:custGeom>
                <a:avLst/>
                <a:gdLst>
                  <a:gd name="T0" fmla="*/ 201 w 447"/>
                  <a:gd name="T1" fmla="*/ 1 h 420"/>
                  <a:gd name="T2" fmla="*/ 158 w 447"/>
                  <a:gd name="T3" fmla="*/ 10 h 420"/>
                  <a:gd name="T4" fmla="*/ 119 w 447"/>
                  <a:gd name="T5" fmla="*/ 24 h 420"/>
                  <a:gd name="T6" fmla="*/ 83 w 447"/>
                  <a:gd name="T7" fmla="*/ 45 h 420"/>
                  <a:gd name="T8" fmla="*/ 52 w 447"/>
                  <a:gd name="T9" fmla="*/ 72 h 420"/>
                  <a:gd name="T10" fmla="*/ 27 w 447"/>
                  <a:gd name="T11" fmla="*/ 102 h 420"/>
                  <a:gd name="T12" fmla="*/ 10 w 447"/>
                  <a:gd name="T13" fmla="*/ 137 h 420"/>
                  <a:gd name="T14" fmla="*/ 1 w 447"/>
                  <a:gd name="T15" fmla="*/ 174 h 420"/>
                  <a:gd name="T16" fmla="*/ 1 w 447"/>
                  <a:gd name="T17" fmla="*/ 204 h 420"/>
                  <a:gd name="T18" fmla="*/ 3 w 447"/>
                  <a:gd name="T19" fmla="*/ 223 h 420"/>
                  <a:gd name="T20" fmla="*/ 9 w 447"/>
                  <a:gd name="T21" fmla="*/ 249 h 420"/>
                  <a:gd name="T22" fmla="*/ 24 w 447"/>
                  <a:gd name="T23" fmla="*/ 280 h 420"/>
                  <a:gd name="T24" fmla="*/ 43 w 447"/>
                  <a:gd name="T25" fmla="*/ 308 h 420"/>
                  <a:gd name="T26" fmla="*/ 66 w 447"/>
                  <a:gd name="T27" fmla="*/ 333 h 420"/>
                  <a:gd name="T28" fmla="*/ 95 w 447"/>
                  <a:gd name="T29" fmla="*/ 355 h 420"/>
                  <a:gd name="T30" fmla="*/ 127 w 447"/>
                  <a:gd name="T31" fmla="*/ 371 h 420"/>
                  <a:gd name="T32" fmla="*/ 162 w 447"/>
                  <a:gd name="T33" fmla="*/ 383 h 420"/>
                  <a:gd name="T34" fmla="*/ 198 w 447"/>
                  <a:gd name="T35" fmla="*/ 390 h 420"/>
                  <a:gd name="T36" fmla="*/ 217 w 447"/>
                  <a:gd name="T37" fmla="*/ 390 h 420"/>
                  <a:gd name="T38" fmla="*/ 228 w 447"/>
                  <a:gd name="T39" fmla="*/ 390 h 420"/>
                  <a:gd name="T40" fmla="*/ 242 w 447"/>
                  <a:gd name="T41" fmla="*/ 389 h 420"/>
                  <a:gd name="T42" fmla="*/ 253 w 447"/>
                  <a:gd name="T43" fmla="*/ 388 h 420"/>
                  <a:gd name="T44" fmla="*/ 264 w 447"/>
                  <a:gd name="T45" fmla="*/ 386 h 420"/>
                  <a:gd name="T46" fmla="*/ 275 w 447"/>
                  <a:gd name="T47" fmla="*/ 383 h 420"/>
                  <a:gd name="T48" fmla="*/ 285 w 447"/>
                  <a:gd name="T49" fmla="*/ 380 h 420"/>
                  <a:gd name="T50" fmla="*/ 297 w 447"/>
                  <a:gd name="T51" fmla="*/ 376 h 420"/>
                  <a:gd name="T52" fmla="*/ 308 w 447"/>
                  <a:gd name="T53" fmla="*/ 375 h 420"/>
                  <a:gd name="T54" fmla="*/ 308 w 447"/>
                  <a:gd name="T55" fmla="*/ 375 h 420"/>
                  <a:gd name="T56" fmla="*/ 421 w 447"/>
                  <a:gd name="T57" fmla="*/ 420 h 420"/>
                  <a:gd name="T58" fmla="*/ 428 w 447"/>
                  <a:gd name="T59" fmla="*/ 419 h 420"/>
                  <a:gd name="T60" fmla="*/ 434 w 447"/>
                  <a:gd name="T61" fmla="*/ 413 h 420"/>
                  <a:gd name="T62" fmla="*/ 435 w 447"/>
                  <a:gd name="T63" fmla="*/ 406 h 420"/>
                  <a:gd name="T64" fmla="*/ 390 w 447"/>
                  <a:gd name="T65" fmla="*/ 318 h 420"/>
                  <a:gd name="T66" fmla="*/ 399 w 447"/>
                  <a:gd name="T67" fmla="*/ 307 h 420"/>
                  <a:gd name="T68" fmla="*/ 405 w 447"/>
                  <a:gd name="T69" fmla="*/ 302 h 420"/>
                  <a:gd name="T70" fmla="*/ 411 w 447"/>
                  <a:gd name="T71" fmla="*/ 294 h 420"/>
                  <a:gd name="T72" fmla="*/ 416 w 447"/>
                  <a:gd name="T73" fmla="*/ 288 h 420"/>
                  <a:gd name="T74" fmla="*/ 421 w 447"/>
                  <a:gd name="T75" fmla="*/ 281 h 420"/>
                  <a:gd name="T76" fmla="*/ 426 w 447"/>
                  <a:gd name="T77" fmla="*/ 274 h 420"/>
                  <a:gd name="T78" fmla="*/ 429 w 447"/>
                  <a:gd name="T79" fmla="*/ 267 h 420"/>
                  <a:gd name="T80" fmla="*/ 434 w 447"/>
                  <a:gd name="T81" fmla="*/ 258 h 420"/>
                  <a:gd name="T82" fmla="*/ 436 w 447"/>
                  <a:gd name="T83" fmla="*/ 252 h 420"/>
                  <a:gd name="T84" fmla="*/ 440 w 447"/>
                  <a:gd name="T85" fmla="*/ 243 h 420"/>
                  <a:gd name="T86" fmla="*/ 441 w 447"/>
                  <a:gd name="T87" fmla="*/ 236 h 420"/>
                  <a:gd name="T88" fmla="*/ 443 w 447"/>
                  <a:gd name="T89" fmla="*/ 227 h 420"/>
                  <a:gd name="T90" fmla="*/ 445 w 447"/>
                  <a:gd name="T91" fmla="*/ 218 h 420"/>
                  <a:gd name="T92" fmla="*/ 446 w 447"/>
                  <a:gd name="T93" fmla="*/ 211 h 420"/>
                  <a:gd name="T94" fmla="*/ 447 w 447"/>
                  <a:gd name="T95" fmla="*/ 194 h 420"/>
                  <a:gd name="T96" fmla="*/ 442 w 447"/>
                  <a:gd name="T97" fmla="*/ 155 h 420"/>
                  <a:gd name="T98" fmla="*/ 429 w 447"/>
                  <a:gd name="T99" fmla="*/ 119 h 420"/>
                  <a:gd name="T100" fmla="*/ 408 w 447"/>
                  <a:gd name="T101" fmla="*/ 87 h 420"/>
                  <a:gd name="T102" fmla="*/ 380 w 447"/>
                  <a:gd name="T103" fmla="*/ 57 h 420"/>
                  <a:gd name="T104" fmla="*/ 347 w 447"/>
                  <a:gd name="T105" fmla="*/ 33 h 420"/>
                  <a:gd name="T106" fmla="*/ 310 w 447"/>
                  <a:gd name="T107" fmla="*/ 16 h 420"/>
                  <a:gd name="T108" fmla="*/ 269 w 447"/>
                  <a:gd name="T109" fmla="*/ 5 h 420"/>
                  <a:gd name="T110" fmla="*/ 223 w 447"/>
                  <a:gd name="T111"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420">
                    <a:moveTo>
                      <a:pt x="223" y="0"/>
                    </a:moveTo>
                    <a:lnTo>
                      <a:pt x="201" y="1"/>
                    </a:lnTo>
                    <a:lnTo>
                      <a:pt x="179" y="4"/>
                    </a:lnTo>
                    <a:lnTo>
                      <a:pt x="158" y="10"/>
                    </a:lnTo>
                    <a:lnTo>
                      <a:pt x="138" y="16"/>
                    </a:lnTo>
                    <a:lnTo>
                      <a:pt x="119" y="24"/>
                    </a:lnTo>
                    <a:lnTo>
                      <a:pt x="100" y="33"/>
                    </a:lnTo>
                    <a:lnTo>
                      <a:pt x="83" y="45"/>
                    </a:lnTo>
                    <a:lnTo>
                      <a:pt x="66" y="57"/>
                    </a:lnTo>
                    <a:lnTo>
                      <a:pt x="52" y="72"/>
                    </a:lnTo>
                    <a:lnTo>
                      <a:pt x="39" y="87"/>
                    </a:lnTo>
                    <a:lnTo>
                      <a:pt x="27" y="102"/>
                    </a:lnTo>
                    <a:lnTo>
                      <a:pt x="18" y="119"/>
                    </a:lnTo>
                    <a:lnTo>
                      <a:pt x="10" y="137"/>
                    </a:lnTo>
                    <a:lnTo>
                      <a:pt x="4" y="155"/>
                    </a:lnTo>
                    <a:lnTo>
                      <a:pt x="1" y="174"/>
                    </a:lnTo>
                    <a:lnTo>
                      <a:pt x="0" y="194"/>
                    </a:lnTo>
                    <a:lnTo>
                      <a:pt x="1" y="204"/>
                    </a:lnTo>
                    <a:lnTo>
                      <a:pt x="1" y="213"/>
                    </a:lnTo>
                    <a:lnTo>
                      <a:pt x="3" y="223"/>
                    </a:lnTo>
                    <a:lnTo>
                      <a:pt x="4" y="232"/>
                    </a:lnTo>
                    <a:lnTo>
                      <a:pt x="9" y="249"/>
                    </a:lnTo>
                    <a:lnTo>
                      <a:pt x="15" y="265"/>
                    </a:lnTo>
                    <a:lnTo>
                      <a:pt x="24" y="280"/>
                    </a:lnTo>
                    <a:lnTo>
                      <a:pt x="32" y="295"/>
                    </a:lnTo>
                    <a:lnTo>
                      <a:pt x="43" y="308"/>
                    </a:lnTo>
                    <a:lnTo>
                      <a:pt x="54" y="321"/>
                    </a:lnTo>
                    <a:lnTo>
                      <a:pt x="66" y="333"/>
                    </a:lnTo>
                    <a:lnTo>
                      <a:pt x="81" y="345"/>
                    </a:lnTo>
                    <a:lnTo>
                      <a:pt x="95" y="355"/>
                    </a:lnTo>
                    <a:lnTo>
                      <a:pt x="110" y="364"/>
                    </a:lnTo>
                    <a:lnTo>
                      <a:pt x="127" y="371"/>
                    </a:lnTo>
                    <a:lnTo>
                      <a:pt x="144" y="378"/>
                    </a:lnTo>
                    <a:lnTo>
                      <a:pt x="162" y="383"/>
                    </a:lnTo>
                    <a:lnTo>
                      <a:pt x="179" y="388"/>
                    </a:lnTo>
                    <a:lnTo>
                      <a:pt x="198" y="390"/>
                    </a:lnTo>
                    <a:lnTo>
                      <a:pt x="217" y="390"/>
                    </a:lnTo>
                    <a:lnTo>
                      <a:pt x="217" y="390"/>
                    </a:lnTo>
                    <a:lnTo>
                      <a:pt x="217" y="390"/>
                    </a:lnTo>
                    <a:lnTo>
                      <a:pt x="228" y="390"/>
                    </a:lnTo>
                    <a:lnTo>
                      <a:pt x="239" y="389"/>
                    </a:lnTo>
                    <a:lnTo>
                      <a:pt x="242" y="389"/>
                    </a:lnTo>
                    <a:lnTo>
                      <a:pt x="246" y="388"/>
                    </a:lnTo>
                    <a:lnTo>
                      <a:pt x="253" y="388"/>
                    </a:lnTo>
                    <a:lnTo>
                      <a:pt x="260" y="387"/>
                    </a:lnTo>
                    <a:lnTo>
                      <a:pt x="264" y="386"/>
                    </a:lnTo>
                    <a:lnTo>
                      <a:pt x="269" y="384"/>
                    </a:lnTo>
                    <a:lnTo>
                      <a:pt x="275" y="383"/>
                    </a:lnTo>
                    <a:lnTo>
                      <a:pt x="280" y="381"/>
                    </a:lnTo>
                    <a:lnTo>
                      <a:pt x="285" y="380"/>
                    </a:lnTo>
                    <a:lnTo>
                      <a:pt x="290" y="378"/>
                    </a:lnTo>
                    <a:lnTo>
                      <a:pt x="297" y="376"/>
                    </a:lnTo>
                    <a:lnTo>
                      <a:pt x="303" y="374"/>
                    </a:lnTo>
                    <a:lnTo>
                      <a:pt x="308" y="375"/>
                    </a:lnTo>
                    <a:lnTo>
                      <a:pt x="308" y="375"/>
                    </a:lnTo>
                    <a:lnTo>
                      <a:pt x="308" y="375"/>
                    </a:lnTo>
                    <a:lnTo>
                      <a:pt x="418" y="419"/>
                    </a:lnTo>
                    <a:lnTo>
                      <a:pt x="421" y="420"/>
                    </a:lnTo>
                    <a:lnTo>
                      <a:pt x="423" y="420"/>
                    </a:lnTo>
                    <a:lnTo>
                      <a:pt x="428" y="419"/>
                    </a:lnTo>
                    <a:lnTo>
                      <a:pt x="432" y="416"/>
                    </a:lnTo>
                    <a:lnTo>
                      <a:pt x="434" y="413"/>
                    </a:lnTo>
                    <a:lnTo>
                      <a:pt x="435" y="409"/>
                    </a:lnTo>
                    <a:lnTo>
                      <a:pt x="435" y="406"/>
                    </a:lnTo>
                    <a:lnTo>
                      <a:pt x="434" y="402"/>
                    </a:lnTo>
                    <a:lnTo>
                      <a:pt x="390" y="318"/>
                    </a:lnTo>
                    <a:lnTo>
                      <a:pt x="395" y="313"/>
                    </a:lnTo>
                    <a:lnTo>
                      <a:pt x="399" y="307"/>
                    </a:lnTo>
                    <a:lnTo>
                      <a:pt x="403" y="305"/>
                    </a:lnTo>
                    <a:lnTo>
                      <a:pt x="405" y="302"/>
                    </a:lnTo>
                    <a:lnTo>
                      <a:pt x="408" y="299"/>
                    </a:lnTo>
                    <a:lnTo>
                      <a:pt x="411" y="294"/>
                    </a:lnTo>
                    <a:lnTo>
                      <a:pt x="414" y="292"/>
                    </a:lnTo>
                    <a:lnTo>
                      <a:pt x="416" y="288"/>
                    </a:lnTo>
                    <a:lnTo>
                      <a:pt x="418" y="284"/>
                    </a:lnTo>
                    <a:lnTo>
                      <a:pt x="421" y="281"/>
                    </a:lnTo>
                    <a:lnTo>
                      <a:pt x="423" y="277"/>
                    </a:lnTo>
                    <a:lnTo>
                      <a:pt x="426" y="274"/>
                    </a:lnTo>
                    <a:lnTo>
                      <a:pt x="428" y="270"/>
                    </a:lnTo>
                    <a:lnTo>
                      <a:pt x="429" y="267"/>
                    </a:lnTo>
                    <a:lnTo>
                      <a:pt x="432" y="263"/>
                    </a:lnTo>
                    <a:lnTo>
                      <a:pt x="434" y="258"/>
                    </a:lnTo>
                    <a:lnTo>
                      <a:pt x="435" y="256"/>
                    </a:lnTo>
                    <a:lnTo>
                      <a:pt x="436" y="252"/>
                    </a:lnTo>
                    <a:lnTo>
                      <a:pt x="437" y="248"/>
                    </a:lnTo>
                    <a:lnTo>
                      <a:pt x="440" y="243"/>
                    </a:lnTo>
                    <a:lnTo>
                      <a:pt x="440" y="239"/>
                    </a:lnTo>
                    <a:lnTo>
                      <a:pt x="441" y="236"/>
                    </a:lnTo>
                    <a:lnTo>
                      <a:pt x="442" y="232"/>
                    </a:lnTo>
                    <a:lnTo>
                      <a:pt x="443" y="227"/>
                    </a:lnTo>
                    <a:lnTo>
                      <a:pt x="445" y="223"/>
                    </a:lnTo>
                    <a:lnTo>
                      <a:pt x="445" y="218"/>
                    </a:lnTo>
                    <a:lnTo>
                      <a:pt x="446" y="214"/>
                    </a:lnTo>
                    <a:lnTo>
                      <a:pt x="446" y="211"/>
                    </a:lnTo>
                    <a:lnTo>
                      <a:pt x="447" y="202"/>
                    </a:lnTo>
                    <a:lnTo>
                      <a:pt x="447" y="194"/>
                    </a:lnTo>
                    <a:lnTo>
                      <a:pt x="446" y="174"/>
                    </a:lnTo>
                    <a:lnTo>
                      <a:pt x="442" y="155"/>
                    </a:lnTo>
                    <a:lnTo>
                      <a:pt x="436" y="137"/>
                    </a:lnTo>
                    <a:lnTo>
                      <a:pt x="429" y="119"/>
                    </a:lnTo>
                    <a:lnTo>
                      <a:pt x="420" y="102"/>
                    </a:lnTo>
                    <a:lnTo>
                      <a:pt x="408" y="87"/>
                    </a:lnTo>
                    <a:lnTo>
                      <a:pt x="396" y="72"/>
                    </a:lnTo>
                    <a:lnTo>
                      <a:pt x="380" y="57"/>
                    </a:lnTo>
                    <a:lnTo>
                      <a:pt x="365" y="45"/>
                    </a:lnTo>
                    <a:lnTo>
                      <a:pt x="347" y="33"/>
                    </a:lnTo>
                    <a:lnTo>
                      <a:pt x="329" y="24"/>
                    </a:lnTo>
                    <a:lnTo>
                      <a:pt x="310" y="16"/>
                    </a:lnTo>
                    <a:lnTo>
                      <a:pt x="289" y="10"/>
                    </a:lnTo>
                    <a:lnTo>
                      <a:pt x="269" y="5"/>
                    </a:lnTo>
                    <a:lnTo>
                      <a:pt x="246" y="1"/>
                    </a:lnTo>
                    <a:lnTo>
                      <a:pt x="223" y="0"/>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3" name="Ink 22">
              <a:extLst>
                <a:ext uri="{FF2B5EF4-FFF2-40B4-BE49-F238E27FC236}">
                  <a16:creationId xmlns:a16="http://schemas.microsoft.com/office/drawing/2014/main" id="{E54BC051-A163-4324-A40C-F968FAD2F858}"/>
                </a:ext>
              </a:extLst>
            </p:cNvPr>
            <p:cNvPicPr/>
            <p:nvPr/>
          </p:nvPicPr>
          <p:blipFill>
            <a:blip r:embed="rId5"/>
            <a:stretch>
              <a:fillRect/>
            </a:stretch>
          </p:blipFill>
          <p:spPr>
            <a:xfrm>
              <a:off x="4778345" y="2806730"/>
              <a:ext cx="148664" cy="1099123"/>
            </a:xfrm>
            <a:prstGeom prst="rect">
              <a:avLst/>
            </a:prstGeom>
          </p:spPr>
        </p:pic>
        <p:pic>
          <p:nvPicPr>
            <p:cNvPr id="30" name="Ink 29">
              <a:extLst>
                <a:ext uri="{FF2B5EF4-FFF2-40B4-BE49-F238E27FC236}">
                  <a16:creationId xmlns:a16="http://schemas.microsoft.com/office/drawing/2014/main" id="{D59488AA-52AF-4DB7-8433-5AFDE73083CD}"/>
                </a:ext>
              </a:extLst>
            </p:cNvPr>
            <p:cNvPicPr/>
            <p:nvPr/>
          </p:nvPicPr>
          <p:blipFill>
            <a:blip r:embed="rId6"/>
            <a:stretch>
              <a:fillRect/>
            </a:stretch>
          </p:blipFill>
          <p:spPr>
            <a:xfrm>
              <a:off x="9028584" y="2776863"/>
              <a:ext cx="169565" cy="1130353"/>
            </a:xfrm>
            <a:prstGeom prst="rect">
              <a:avLst/>
            </a:prstGeom>
          </p:spPr>
        </p:pic>
        <p:grpSp>
          <p:nvGrpSpPr>
            <p:cNvPr id="159" name="Group 158">
              <a:extLst>
                <a:ext uri="{FF2B5EF4-FFF2-40B4-BE49-F238E27FC236}">
                  <a16:creationId xmlns:a16="http://schemas.microsoft.com/office/drawing/2014/main" id="{A5DF706D-A872-4F42-9CEE-A48A003607E1}"/>
                </a:ext>
              </a:extLst>
            </p:cNvPr>
            <p:cNvGrpSpPr/>
            <p:nvPr/>
          </p:nvGrpSpPr>
          <p:grpSpPr>
            <a:xfrm rot="5400000">
              <a:off x="7820374" y="5310552"/>
              <a:ext cx="140153" cy="150187"/>
              <a:chOff x="908279" y="2493171"/>
              <a:chExt cx="506213" cy="444719"/>
            </a:xfrm>
            <a:solidFill>
              <a:srgbClr val="073061"/>
            </a:solidFill>
          </p:grpSpPr>
          <p:sp>
            <p:nvSpPr>
              <p:cNvPr id="160" name="Arrow: Chevron 159">
                <a:extLst>
                  <a:ext uri="{FF2B5EF4-FFF2-40B4-BE49-F238E27FC236}">
                    <a16:creationId xmlns:a16="http://schemas.microsoft.com/office/drawing/2014/main" id="{4CC11F7C-906D-4676-AF50-29F95A8FFEAC}"/>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61" name="Arrow: Chevron 160">
                <a:extLst>
                  <a:ext uri="{FF2B5EF4-FFF2-40B4-BE49-F238E27FC236}">
                    <a16:creationId xmlns:a16="http://schemas.microsoft.com/office/drawing/2014/main" id="{F3241315-AC63-4AB8-A276-E270621895C8}"/>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cxnSp>
          <p:nvCxnSpPr>
            <p:cNvPr id="34" name="Straight Arrow Connector 33">
              <a:extLst>
                <a:ext uri="{FF2B5EF4-FFF2-40B4-BE49-F238E27FC236}">
                  <a16:creationId xmlns:a16="http://schemas.microsoft.com/office/drawing/2014/main" id="{E2874F38-C6AB-4951-AE28-8D274CE4C2D7}"/>
                </a:ext>
              </a:extLst>
            </p:cNvPr>
            <p:cNvCxnSpPr>
              <a:cxnSpLocks/>
            </p:cNvCxnSpPr>
            <p:nvPr/>
          </p:nvCxnSpPr>
          <p:spPr>
            <a:xfrm flipH="1">
              <a:off x="3767470" y="3987611"/>
              <a:ext cx="2489" cy="1050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448CF39E-4D97-4EE5-94D4-2E8C8033A594}"/>
                </a:ext>
              </a:extLst>
            </p:cNvPr>
            <p:cNvCxnSpPr>
              <a:cxnSpLocks/>
            </p:cNvCxnSpPr>
            <p:nvPr/>
          </p:nvCxnSpPr>
          <p:spPr>
            <a:xfrm flipH="1" flipV="1">
              <a:off x="5563747" y="2553449"/>
              <a:ext cx="18005" cy="13293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3E93DB2D-407F-461B-BA6D-9D3B0E84B1EE}"/>
                </a:ext>
              </a:extLst>
            </p:cNvPr>
            <p:cNvCxnSpPr>
              <a:cxnSpLocks/>
            </p:cNvCxnSpPr>
            <p:nvPr/>
          </p:nvCxnSpPr>
          <p:spPr>
            <a:xfrm flipH="1" flipV="1">
              <a:off x="9312089" y="2543414"/>
              <a:ext cx="16366" cy="1336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F6BC058C-E0F3-473E-A81F-031C803913CE}"/>
                </a:ext>
              </a:extLst>
            </p:cNvPr>
            <p:cNvCxnSpPr>
              <a:cxnSpLocks/>
            </p:cNvCxnSpPr>
            <p:nvPr/>
          </p:nvCxnSpPr>
          <p:spPr>
            <a:xfrm flipH="1">
              <a:off x="7518400" y="4013415"/>
              <a:ext cx="5866" cy="1015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9AF47327-8A29-4B4C-91C9-A3B7BCC50490}"/>
                </a:ext>
              </a:extLst>
            </p:cNvPr>
            <p:cNvCxnSpPr>
              <a:cxnSpLocks/>
            </p:cNvCxnSpPr>
            <p:nvPr/>
          </p:nvCxnSpPr>
          <p:spPr>
            <a:xfrm flipV="1">
              <a:off x="2002782" y="2557578"/>
              <a:ext cx="14349" cy="1308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5" name="Group 64">
              <a:extLst>
                <a:ext uri="{FF2B5EF4-FFF2-40B4-BE49-F238E27FC236}">
                  <a16:creationId xmlns:a16="http://schemas.microsoft.com/office/drawing/2014/main" id="{7E6F7468-DAC4-4AC9-88F1-A31A24EDBAEC}"/>
                </a:ext>
              </a:extLst>
            </p:cNvPr>
            <p:cNvGrpSpPr/>
            <p:nvPr/>
          </p:nvGrpSpPr>
          <p:grpSpPr>
            <a:xfrm>
              <a:off x="1799773" y="2017486"/>
              <a:ext cx="682170" cy="377371"/>
              <a:chOff x="792601" y="705713"/>
              <a:chExt cx="675392" cy="282362"/>
            </a:xfrm>
          </p:grpSpPr>
          <p:grpSp>
            <p:nvGrpSpPr>
              <p:cNvPr id="139" name="Group 138">
                <a:extLst>
                  <a:ext uri="{FF2B5EF4-FFF2-40B4-BE49-F238E27FC236}">
                    <a16:creationId xmlns:a16="http://schemas.microsoft.com/office/drawing/2014/main" id="{7A62FE64-0C5B-44D0-9C9F-4BE31306D7DB}"/>
                  </a:ext>
                </a:extLst>
              </p:cNvPr>
              <p:cNvGrpSpPr/>
              <p:nvPr/>
            </p:nvGrpSpPr>
            <p:grpSpPr>
              <a:xfrm>
                <a:off x="792601" y="705713"/>
                <a:ext cx="352951" cy="282362"/>
                <a:chOff x="322263" y="3937000"/>
                <a:chExt cx="285750" cy="228601"/>
              </a:xfrm>
              <a:solidFill>
                <a:srgbClr val="073061"/>
              </a:solidFill>
            </p:grpSpPr>
            <p:sp>
              <p:nvSpPr>
                <p:cNvPr id="140" name="Freeform 4915">
                  <a:extLst>
                    <a:ext uri="{FF2B5EF4-FFF2-40B4-BE49-F238E27FC236}">
                      <a16:creationId xmlns:a16="http://schemas.microsoft.com/office/drawing/2014/main" id="{178E1976-4928-47A3-8EC3-B7CFCBBC29CB}"/>
                    </a:ext>
                  </a:extLst>
                </p:cNvPr>
                <p:cNvSpPr>
                  <a:spLocks/>
                </p:cNvSpPr>
                <p:nvPr/>
              </p:nvSpPr>
              <p:spPr bwMode="auto">
                <a:xfrm>
                  <a:off x="373063" y="3986213"/>
                  <a:ext cx="234950" cy="179388"/>
                </a:xfrm>
                <a:custGeom>
                  <a:avLst/>
                  <a:gdLst>
                    <a:gd name="T0" fmla="*/ 684 w 743"/>
                    <a:gd name="T1" fmla="*/ 0 h 565"/>
                    <a:gd name="T2" fmla="*/ 684 w 743"/>
                    <a:gd name="T3" fmla="*/ 380 h 565"/>
                    <a:gd name="T4" fmla="*/ 683 w 743"/>
                    <a:gd name="T5" fmla="*/ 393 h 565"/>
                    <a:gd name="T6" fmla="*/ 681 w 743"/>
                    <a:gd name="T7" fmla="*/ 405 h 565"/>
                    <a:gd name="T8" fmla="*/ 678 w 743"/>
                    <a:gd name="T9" fmla="*/ 417 h 565"/>
                    <a:gd name="T10" fmla="*/ 674 w 743"/>
                    <a:gd name="T11" fmla="*/ 429 h 565"/>
                    <a:gd name="T12" fmla="*/ 669 w 743"/>
                    <a:gd name="T13" fmla="*/ 440 h 565"/>
                    <a:gd name="T14" fmla="*/ 662 w 743"/>
                    <a:gd name="T15" fmla="*/ 449 h 565"/>
                    <a:gd name="T16" fmla="*/ 655 w 743"/>
                    <a:gd name="T17" fmla="*/ 460 h 565"/>
                    <a:gd name="T18" fmla="*/ 647 w 743"/>
                    <a:gd name="T19" fmla="*/ 468 h 565"/>
                    <a:gd name="T20" fmla="*/ 639 w 743"/>
                    <a:gd name="T21" fmla="*/ 476 h 565"/>
                    <a:gd name="T22" fmla="*/ 630 w 743"/>
                    <a:gd name="T23" fmla="*/ 483 h 565"/>
                    <a:gd name="T24" fmla="*/ 619 w 743"/>
                    <a:gd name="T25" fmla="*/ 490 h 565"/>
                    <a:gd name="T26" fmla="*/ 608 w 743"/>
                    <a:gd name="T27" fmla="*/ 495 h 565"/>
                    <a:gd name="T28" fmla="*/ 597 w 743"/>
                    <a:gd name="T29" fmla="*/ 499 h 565"/>
                    <a:gd name="T30" fmla="*/ 585 w 743"/>
                    <a:gd name="T31" fmla="*/ 503 h 565"/>
                    <a:gd name="T32" fmla="*/ 573 w 743"/>
                    <a:gd name="T33" fmla="*/ 504 h 565"/>
                    <a:gd name="T34" fmla="*/ 560 w 743"/>
                    <a:gd name="T35" fmla="*/ 505 h 565"/>
                    <a:gd name="T36" fmla="*/ 0 w 743"/>
                    <a:gd name="T37" fmla="*/ 505 h 565"/>
                    <a:gd name="T38" fmla="*/ 5 w 743"/>
                    <a:gd name="T39" fmla="*/ 518 h 565"/>
                    <a:gd name="T40" fmla="*/ 13 w 743"/>
                    <a:gd name="T41" fmla="*/ 529 h 565"/>
                    <a:gd name="T42" fmla="*/ 23 w 743"/>
                    <a:gd name="T43" fmla="*/ 540 h 565"/>
                    <a:gd name="T44" fmla="*/ 33 w 743"/>
                    <a:gd name="T45" fmla="*/ 548 h 565"/>
                    <a:gd name="T46" fmla="*/ 45 w 743"/>
                    <a:gd name="T47" fmla="*/ 555 h 565"/>
                    <a:gd name="T48" fmla="*/ 58 w 743"/>
                    <a:gd name="T49" fmla="*/ 561 h 565"/>
                    <a:gd name="T50" fmla="*/ 71 w 743"/>
                    <a:gd name="T51" fmla="*/ 564 h 565"/>
                    <a:gd name="T52" fmla="*/ 86 w 743"/>
                    <a:gd name="T53" fmla="*/ 565 h 565"/>
                    <a:gd name="T54" fmla="*/ 651 w 743"/>
                    <a:gd name="T55" fmla="*/ 565 h 565"/>
                    <a:gd name="T56" fmla="*/ 660 w 743"/>
                    <a:gd name="T57" fmla="*/ 564 h 565"/>
                    <a:gd name="T58" fmla="*/ 669 w 743"/>
                    <a:gd name="T59" fmla="*/ 563 h 565"/>
                    <a:gd name="T60" fmla="*/ 678 w 743"/>
                    <a:gd name="T61" fmla="*/ 561 h 565"/>
                    <a:gd name="T62" fmla="*/ 686 w 743"/>
                    <a:gd name="T63" fmla="*/ 557 h 565"/>
                    <a:gd name="T64" fmla="*/ 695 w 743"/>
                    <a:gd name="T65" fmla="*/ 554 h 565"/>
                    <a:gd name="T66" fmla="*/ 703 w 743"/>
                    <a:gd name="T67" fmla="*/ 549 h 565"/>
                    <a:gd name="T68" fmla="*/ 710 w 743"/>
                    <a:gd name="T69" fmla="*/ 543 h 565"/>
                    <a:gd name="T70" fmla="*/ 717 w 743"/>
                    <a:gd name="T71" fmla="*/ 537 h 565"/>
                    <a:gd name="T72" fmla="*/ 722 w 743"/>
                    <a:gd name="T73" fmla="*/ 530 h 565"/>
                    <a:gd name="T74" fmla="*/ 728 w 743"/>
                    <a:gd name="T75" fmla="*/ 523 h 565"/>
                    <a:gd name="T76" fmla="*/ 733 w 743"/>
                    <a:gd name="T77" fmla="*/ 515 h 565"/>
                    <a:gd name="T78" fmla="*/ 736 w 743"/>
                    <a:gd name="T79" fmla="*/ 507 h 565"/>
                    <a:gd name="T80" fmla="*/ 740 w 743"/>
                    <a:gd name="T81" fmla="*/ 498 h 565"/>
                    <a:gd name="T82" fmla="*/ 742 w 743"/>
                    <a:gd name="T83" fmla="*/ 489 h 565"/>
                    <a:gd name="T84" fmla="*/ 743 w 743"/>
                    <a:gd name="T85" fmla="*/ 479 h 565"/>
                    <a:gd name="T86" fmla="*/ 743 w 743"/>
                    <a:gd name="T87" fmla="*/ 470 h 565"/>
                    <a:gd name="T88" fmla="*/ 743 w 743"/>
                    <a:gd name="T89" fmla="*/ 88 h 565"/>
                    <a:gd name="T90" fmla="*/ 742 w 743"/>
                    <a:gd name="T91" fmla="*/ 74 h 565"/>
                    <a:gd name="T92" fmla="*/ 740 w 743"/>
                    <a:gd name="T93" fmla="*/ 60 h 565"/>
                    <a:gd name="T94" fmla="*/ 734 w 743"/>
                    <a:gd name="T95" fmla="*/ 46 h 565"/>
                    <a:gd name="T96" fmla="*/ 727 w 743"/>
                    <a:gd name="T97" fmla="*/ 35 h 565"/>
                    <a:gd name="T98" fmla="*/ 718 w 743"/>
                    <a:gd name="T99" fmla="*/ 23 h 565"/>
                    <a:gd name="T100" fmla="*/ 707 w 743"/>
                    <a:gd name="T101" fmla="*/ 14 h 565"/>
                    <a:gd name="T102" fmla="*/ 696 w 743"/>
                    <a:gd name="T103" fmla="*/ 7 h 565"/>
                    <a:gd name="T104" fmla="*/ 684 w 743"/>
                    <a:gd name="T10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3" h="565">
                      <a:moveTo>
                        <a:pt x="684" y="0"/>
                      </a:moveTo>
                      <a:lnTo>
                        <a:pt x="684" y="380"/>
                      </a:lnTo>
                      <a:lnTo>
                        <a:pt x="683" y="393"/>
                      </a:lnTo>
                      <a:lnTo>
                        <a:pt x="681" y="405"/>
                      </a:lnTo>
                      <a:lnTo>
                        <a:pt x="678" y="417"/>
                      </a:lnTo>
                      <a:lnTo>
                        <a:pt x="674" y="429"/>
                      </a:lnTo>
                      <a:lnTo>
                        <a:pt x="669" y="440"/>
                      </a:lnTo>
                      <a:lnTo>
                        <a:pt x="662" y="449"/>
                      </a:lnTo>
                      <a:lnTo>
                        <a:pt x="655" y="460"/>
                      </a:lnTo>
                      <a:lnTo>
                        <a:pt x="647" y="468"/>
                      </a:lnTo>
                      <a:lnTo>
                        <a:pt x="639" y="476"/>
                      </a:lnTo>
                      <a:lnTo>
                        <a:pt x="630" y="483"/>
                      </a:lnTo>
                      <a:lnTo>
                        <a:pt x="619" y="490"/>
                      </a:lnTo>
                      <a:lnTo>
                        <a:pt x="608" y="495"/>
                      </a:lnTo>
                      <a:lnTo>
                        <a:pt x="597" y="499"/>
                      </a:lnTo>
                      <a:lnTo>
                        <a:pt x="585" y="503"/>
                      </a:lnTo>
                      <a:lnTo>
                        <a:pt x="573" y="504"/>
                      </a:lnTo>
                      <a:lnTo>
                        <a:pt x="560" y="505"/>
                      </a:lnTo>
                      <a:lnTo>
                        <a:pt x="0" y="505"/>
                      </a:lnTo>
                      <a:lnTo>
                        <a:pt x="5" y="518"/>
                      </a:lnTo>
                      <a:lnTo>
                        <a:pt x="13" y="529"/>
                      </a:lnTo>
                      <a:lnTo>
                        <a:pt x="23" y="540"/>
                      </a:lnTo>
                      <a:lnTo>
                        <a:pt x="33" y="548"/>
                      </a:lnTo>
                      <a:lnTo>
                        <a:pt x="45" y="555"/>
                      </a:lnTo>
                      <a:lnTo>
                        <a:pt x="58" y="561"/>
                      </a:lnTo>
                      <a:lnTo>
                        <a:pt x="71" y="564"/>
                      </a:lnTo>
                      <a:lnTo>
                        <a:pt x="86" y="565"/>
                      </a:lnTo>
                      <a:lnTo>
                        <a:pt x="651" y="565"/>
                      </a:lnTo>
                      <a:lnTo>
                        <a:pt x="660" y="564"/>
                      </a:lnTo>
                      <a:lnTo>
                        <a:pt x="669" y="563"/>
                      </a:lnTo>
                      <a:lnTo>
                        <a:pt x="678" y="561"/>
                      </a:lnTo>
                      <a:lnTo>
                        <a:pt x="686" y="557"/>
                      </a:lnTo>
                      <a:lnTo>
                        <a:pt x="695" y="554"/>
                      </a:lnTo>
                      <a:lnTo>
                        <a:pt x="703" y="549"/>
                      </a:lnTo>
                      <a:lnTo>
                        <a:pt x="710" y="543"/>
                      </a:lnTo>
                      <a:lnTo>
                        <a:pt x="717" y="537"/>
                      </a:lnTo>
                      <a:lnTo>
                        <a:pt x="722" y="530"/>
                      </a:lnTo>
                      <a:lnTo>
                        <a:pt x="728" y="523"/>
                      </a:lnTo>
                      <a:lnTo>
                        <a:pt x="733" y="515"/>
                      </a:lnTo>
                      <a:lnTo>
                        <a:pt x="736" y="507"/>
                      </a:lnTo>
                      <a:lnTo>
                        <a:pt x="740" y="498"/>
                      </a:lnTo>
                      <a:lnTo>
                        <a:pt x="742" y="489"/>
                      </a:lnTo>
                      <a:lnTo>
                        <a:pt x="743" y="479"/>
                      </a:lnTo>
                      <a:lnTo>
                        <a:pt x="743" y="470"/>
                      </a:lnTo>
                      <a:lnTo>
                        <a:pt x="743" y="88"/>
                      </a:lnTo>
                      <a:lnTo>
                        <a:pt x="742" y="74"/>
                      </a:lnTo>
                      <a:lnTo>
                        <a:pt x="740" y="60"/>
                      </a:lnTo>
                      <a:lnTo>
                        <a:pt x="734" y="46"/>
                      </a:lnTo>
                      <a:lnTo>
                        <a:pt x="727" y="35"/>
                      </a:lnTo>
                      <a:lnTo>
                        <a:pt x="718" y="23"/>
                      </a:lnTo>
                      <a:lnTo>
                        <a:pt x="707" y="14"/>
                      </a:lnTo>
                      <a:lnTo>
                        <a:pt x="696" y="7"/>
                      </a:lnTo>
                      <a:lnTo>
                        <a:pt x="6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916">
                  <a:extLst>
                    <a:ext uri="{FF2B5EF4-FFF2-40B4-BE49-F238E27FC236}">
                      <a16:creationId xmlns:a16="http://schemas.microsoft.com/office/drawing/2014/main" id="{9BDDC07B-6535-4163-B57A-EDFCAEF1C9DC}"/>
                    </a:ext>
                  </a:extLst>
                </p:cNvPr>
                <p:cNvSpPr>
                  <a:spLocks/>
                </p:cNvSpPr>
                <p:nvPr/>
              </p:nvSpPr>
              <p:spPr bwMode="auto">
                <a:xfrm>
                  <a:off x="342900" y="3957638"/>
                  <a:ext cx="236538" cy="179388"/>
                </a:xfrm>
                <a:custGeom>
                  <a:avLst/>
                  <a:gdLst>
                    <a:gd name="T0" fmla="*/ 746 w 746"/>
                    <a:gd name="T1" fmla="*/ 470 h 565"/>
                    <a:gd name="T2" fmla="*/ 746 w 746"/>
                    <a:gd name="T3" fmla="*/ 89 h 565"/>
                    <a:gd name="T4" fmla="*/ 745 w 746"/>
                    <a:gd name="T5" fmla="*/ 81 h 565"/>
                    <a:gd name="T6" fmla="*/ 745 w 746"/>
                    <a:gd name="T7" fmla="*/ 74 h 565"/>
                    <a:gd name="T8" fmla="*/ 743 w 746"/>
                    <a:gd name="T9" fmla="*/ 66 h 565"/>
                    <a:gd name="T10" fmla="*/ 741 w 746"/>
                    <a:gd name="T11" fmla="*/ 59 h 565"/>
                    <a:gd name="T12" fmla="*/ 736 w 746"/>
                    <a:gd name="T13" fmla="*/ 46 h 565"/>
                    <a:gd name="T14" fmla="*/ 728 w 746"/>
                    <a:gd name="T15" fmla="*/ 33 h 565"/>
                    <a:gd name="T16" fmla="*/ 718 w 746"/>
                    <a:gd name="T17" fmla="*/ 23 h 565"/>
                    <a:gd name="T18" fmla="*/ 708 w 746"/>
                    <a:gd name="T19" fmla="*/ 12 h 565"/>
                    <a:gd name="T20" fmla="*/ 696 w 746"/>
                    <a:gd name="T21" fmla="*/ 5 h 565"/>
                    <a:gd name="T22" fmla="*/ 684 w 746"/>
                    <a:gd name="T23" fmla="*/ 0 h 565"/>
                    <a:gd name="T24" fmla="*/ 685 w 746"/>
                    <a:gd name="T25" fmla="*/ 11 h 565"/>
                    <a:gd name="T26" fmla="*/ 686 w 746"/>
                    <a:gd name="T27" fmla="*/ 24 h 565"/>
                    <a:gd name="T28" fmla="*/ 686 w 746"/>
                    <a:gd name="T29" fmla="*/ 384 h 565"/>
                    <a:gd name="T30" fmla="*/ 685 w 746"/>
                    <a:gd name="T31" fmla="*/ 397 h 565"/>
                    <a:gd name="T32" fmla="*/ 684 w 746"/>
                    <a:gd name="T33" fmla="*/ 409 h 565"/>
                    <a:gd name="T34" fmla="*/ 680 w 746"/>
                    <a:gd name="T35" fmla="*/ 420 h 565"/>
                    <a:gd name="T36" fmla="*/ 677 w 746"/>
                    <a:gd name="T37" fmla="*/ 432 h 565"/>
                    <a:gd name="T38" fmla="*/ 671 w 746"/>
                    <a:gd name="T39" fmla="*/ 442 h 565"/>
                    <a:gd name="T40" fmla="*/ 665 w 746"/>
                    <a:gd name="T41" fmla="*/ 451 h 565"/>
                    <a:gd name="T42" fmla="*/ 658 w 746"/>
                    <a:gd name="T43" fmla="*/ 461 h 565"/>
                    <a:gd name="T44" fmla="*/ 650 w 746"/>
                    <a:gd name="T45" fmla="*/ 470 h 565"/>
                    <a:gd name="T46" fmla="*/ 642 w 746"/>
                    <a:gd name="T47" fmla="*/ 477 h 565"/>
                    <a:gd name="T48" fmla="*/ 633 w 746"/>
                    <a:gd name="T49" fmla="*/ 484 h 565"/>
                    <a:gd name="T50" fmla="*/ 622 w 746"/>
                    <a:gd name="T51" fmla="*/ 491 h 565"/>
                    <a:gd name="T52" fmla="*/ 612 w 746"/>
                    <a:gd name="T53" fmla="*/ 495 h 565"/>
                    <a:gd name="T54" fmla="*/ 601 w 746"/>
                    <a:gd name="T55" fmla="*/ 499 h 565"/>
                    <a:gd name="T56" fmla="*/ 590 w 746"/>
                    <a:gd name="T57" fmla="*/ 502 h 565"/>
                    <a:gd name="T58" fmla="*/ 578 w 746"/>
                    <a:gd name="T59" fmla="*/ 505 h 565"/>
                    <a:gd name="T60" fmla="*/ 565 w 746"/>
                    <a:gd name="T61" fmla="*/ 505 h 565"/>
                    <a:gd name="T62" fmla="*/ 24 w 746"/>
                    <a:gd name="T63" fmla="*/ 505 h 565"/>
                    <a:gd name="T64" fmla="*/ 12 w 746"/>
                    <a:gd name="T65" fmla="*/ 503 h 565"/>
                    <a:gd name="T66" fmla="*/ 0 w 746"/>
                    <a:gd name="T67" fmla="*/ 502 h 565"/>
                    <a:gd name="T68" fmla="*/ 6 w 746"/>
                    <a:gd name="T69" fmla="*/ 515 h 565"/>
                    <a:gd name="T70" fmla="*/ 14 w 746"/>
                    <a:gd name="T71" fmla="*/ 528 h 565"/>
                    <a:gd name="T72" fmla="*/ 23 w 746"/>
                    <a:gd name="T73" fmla="*/ 538 h 565"/>
                    <a:gd name="T74" fmla="*/ 34 w 746"/>
                    <a:gd name="T75" fmla="*/ 547 h 565"/>
                    <a:gd name="T76" fmla="*/ 46 w 746"/>
                    <a:gd name="T77" fmla="*/ 554 h 565"/>
                    <a:gd name="T78" fmla="*/ 59 w 746"/>
                    <a:gd name="T79" fmla="*/ 560 h 565"/>
                    <a:gd name="T80" fmla="*/ 66 w 746"/>
                    <a:gd name="T81" fmla="*/ 563 h 565"/>
                    <a:gd name="T82" fmla="*/ 73 w 746"/>
                    <a:gd name="T83" fmla="*/ 564 h 565"/>
                    <a:gd name="T84" fmla="*/ 80 w 746"/>
                    <a:gd name="T85" fmla="*/ 565 h 565"/>
                    <a:gd name="T86" fmla="*/ 88 w 746"/>
                    <a:gd name="T87" fmla="*/ 565 h 565"/>
                    <a:gd name="T88" fmla="*/ 652 w 746"/>
                    <a:gd name="T89" fmla="*/ 565 h 565"/>
                    <a:gd name="T90" fmla="*/ 661 w 746"/>
                    <a:gd name="T91" fmla="*/ 564 h 565"/>
                    <a:gd name="T92" fmla="*/ 671 w 746"/>
                    <a:gd name="T93" fmla="*/ 563 h 565"/>
                    <a:gd name="T94" fmla="*/ 680 w 746"/>
                    <a:gd name="T95" fmla="*/ 560 h 565"/>
                    <a:gd name="T96" fmla="*/ 688 w 746"/>
                    <a:gd name="T97" fmla="*/ 557 h 565"/>
                    <a:gd name="T98" fmla="*/ 696 w 746"/>
                    <a:gd name="T99" fmla="*/ 553 h 565"/>
                    <a:gd name="T100" fmla="*/ 704 w 746"/>
                    <a:gd name="T101" fmla="*/ 549 h 565"/>
                    <a:gd name="T102" fmla="*/ 711 w 746"/>
                    <a:gd name="T103" fmla="*/ 543 h 565"/>
                    <a:gd name="T104" fmla="*/ 718 w 746"/>
                    <a:gd name="T105" fmla="*/ 537 h 565"/>
                    <a:gd name="T106" fmla="*/ 724 w 746"/>
                    <a:gd name="T107" fmla="*/ 530 h 565"/>
                    <a:gd name="T108" fmla="*/ 730 w 746"/>
                    <a:gd name="T109" fmla="*/ 523 h 565"/>
                    <a:gd name="T110" fmla="*/ 734 w 746"/>
                    <a:gd name="T111" fmla="*/ 515 h 565"/>
                    <a:gd name="T112" fmla="*/ 738 w 746"/>
                    <a:gd name="T113" fmla="*/ 507 h 565"/>
                    <a:gd name="T114" fmla="*/ 741 w 746"/>
                    <a:gd name="T115" fmla="*/ 498 h 565"/>
                    <a:gd name="T116" fmla="*/ 744 w 746"/>
                    <a:gd name="T117" fmla="*/ 490 h 565"/>
                    <a:gd name="T118" fmla="*/ 745 w 746"/>
                    <a:gd name="T119" fmla="*/ 480 h 565"/>
                    <a:gd name="T120" fmla="*/ 746 w 746"/>
                    <a:gd name="T121" fmla="*/ 47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6" h="565">
                      <a:moveTo>
                        <a:pt x="746" y="470"/>
                      </a:moveTo>
                      <a:lnTo>
                        <a:pt x="746" y="89"/>
                      </a:lnTo>
                      <a:lnTo>
                        <a:pt x="745" y="81"/>
                      </a:lnTo>
                      <a:lnTo>
                        <a:pt x="745" y="74"/>
                      </a:lnTo>
                      <a:lnTo>
                        <a:pt x="743" y="66"/>
                      </a:lnTo>
                      <a:lnTo>
                        <a:pt x="741" y="59"/>
                      </a:lnTo>
                      <a:lnTo>
                        <a:pt x="736" y="46"/>
                      </a:lnTo>
                      <a:lnTo>
                        <a:pt x="728" y="33"/>
                      </a:lnTo>
                      <a:lnTo>
                        <a:pt x="718" y="23"/>
                      </a:lnTo>
                      <a:lnTo>
                        <a:pt x="708" y="12"/>
                      </a:lnTo>
                      <a:lnTo>
                        <a:pt x="696" y="5"/>
                      </a:lnTo>
                      <a:lnTo>
                        <a:pt x="684" y="0"/>
                      </a:lnTo>
                      <a:lnTo>
                        <a:pt x="685" y="11"/>
                      </a:lnTo>
                      <a:lnTo>
                        <a:pt x="686" y="24"/>
                      </a:lnTo>
                      <a:lnTo>
                        <a:pt x="686" y="384"/>
                      </a:lnTo>
                      <a:lnTo>
                        <a:pt x="685" y="397"/>
                      </a:lnTo>
                      <a:lnTo>
                        <a:pt x="684" y="409"/>
                      </a:lnTo>
                      <a:lnTo>
                        <a:pt x="680" y="420"/>
                      </a:lnTo>
                      <a:lnTo>
                        <a:pt x="677" y="432"/>
                      </a:lnTo>
                      <a:lnTo>
                        <a:pt x="671" y="442"/>
                      </a:lnTo>
                      <a:lnTo>
                        <a:pt x="665" y="451"/>
                      </a:lnTo>
                      <a:lnTo>
                        <a:pt x="658" y="461"/>
                      </a:lnTo>
                      <a:lnTo>
                        <a:pt x="650" y="470"/>
                      </a:lnTo>
                      <a:lnTo>
                        <a:pt x="642" y="477"/>
                      </a:lnTo>
                      <a:lnTo>
                        <a:pt x="633" y="484"/>
                      </a:lnTo>
                      <a:lnTo>
                        <a:pt x="622" y="491"/>
                      </a:lnTo>
                      <a:lnTo>
                        <a:pt x="612" y="495"/>
                      </a:lnTo>
                      <a:lnTo>
                        <a:pt x="601" y="499"/>
                      </a:lnTo>
                      <a:lnTo>
                        <a:pt x="590" y="502"/>
                      </a:lnTo>
                      <a:lnTo>
                        <a:pt x="578" y="505"/>
                      </a:lnTo>
                      <a:lnTo>
                        <a:pt x="565" y="505"/>
                      </a:lnTo>
                      <a:lnTo>
                        <a:pt x="24" y="505"/>
                      </a:lnTo>
                      <a:lnTo>
                        <a:pt x="12" y="503"/>
                      </a:lnTo>
                      <a:lnTo>
                        <a:pt x="0" y="502"/>
                      </a:lnTo>
                      <a:lnTo>
                        <a:pt x="6" y="515"/>
                      </a:lnTo>
                      <a:lnTo>
                        <a:pt x="14" y="528"/>
                      </a:lnTo>
                      <a:lnTo>
                        <a:pt x="23" y="538"/>
                      </a:lnTo>
                      <a:lnTo>
                        <a:pt x="34" y="547"/>
                      </a:lnTo>
                      <a:lnTo>
                        <a:pt x="46" y="554"/>
                      </a:lnTo>
                      <a:lnTo>
                        <a:pt x="59" y="560"/>
                      </a:lnTo>
                      <a:lnTo>
                        <a:pt x="66" y="563"/>
                      </a:lnTo>
                      <a:lnTo>
                        <a:pt x="73" y="564"/>
                      </a:lnTo>
                      <a:lnTo>
                        <a:pt x="80" y="565"/>
                      </a:lnTo>
                      <a:lnTo>
                        <a:pt x="88" y="565"/>
                      </a:lnTo>
                      <a:lnTo>
                        <a:pt x="652" y="565"/>
                      </a:lnTo>
                      <a:lnTo>
                        <a:pt x="661" y="564"/>
                      </a:lnTo>
                      <a:lnTo>
                        <a:pt x="671" y="563"/>
                      </a:lnTo>
                      <a:lnTo>
                        <a:pt x="680" y="560"/>
                      </a:lnTo>
                      <a:lnTo>
                        <a:pt x="688" y="557"/>
                      </a:lnTo>
                      <a:lnTo>
                        <a:pt x="696" y="553"/>
                      </a:lnTo>
                      <a:lnTo>
                        <a:pt x="704" y="549"/>
                      </a:lnTo>
                      <a:lnTo>
                        <a:pt x="711" y="543"/>
                      </a:lnTo>
                      <a:lnTo>
                        <a:pt x="718" y="537"/>
                      </a:lnTo>
                      <a:lnTo>
                        <a:pt x="724" y="530"/>
                      </a:lnTo>
                      <a:lnTo>
                        <a:pt x="730" y="523"/>
                      </a:lnTo>
                      <a:lnTo>
                        <a:pt x="734" y="515"/>
                      </a:lnTo>
                      <a:lnTo>
                        <a:pt x="738" y="507"/>
                      </a:lnTo>
                      <a:lnTo>
                        <a:pt x="741" y="498"/>
                      </a:lnTo>
                      <a:lnTo>
                        <a:pt x="744" y="490"/>
                      </a:lnTo>
                      <a:lnTo>
                        <a:pt x="745" y="480"/>
                      </a:lnTo>
                      <a:lnTo>
                        <a:pt x="746"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917">
                  <a:extLst>
                    <a:ext uri="{FF2B5EF4-FFF2-40B4-BE49-F238E27FC236}">
                      <a16:creationId xmlns:a16="http://schemas.microsoft.com/office/drawing/2014/main" id="{3ECF6AC3-B5D5-4165-9925-B8AB15B017F2}"/>
                    </a:ext>
                  </a:extLst>
                </p:cNvPr>
                <p:cNvSpPr>
                  <a:spLocks/>
                </p:cNvSpPr>
                <p:nvPr/>
              </p:nvSpPr>
              <p:spPr bwMode="auto">
                <a:xfrm>
                  <a:off x="322263" y="3984625"/>
                  <a:ext cx="228600" cy="123825"/>
                </a:xfrm>
                <a:custGeom>
                  <a:avLst/>
                  <a:gdLst>
                    <a:gd name="T0" fmla="*/ 631 w 722"/>
                    <a:gd name="T1" fmla="*/ 391 h 391"/>
                    <a:gd name="T2" fmla="*/ 641 w 722"/>
                    <a:gd name="T3" fmla="*/ 391 h 391"/>
                    <a:gd name="T4" fmla="*/ 650 w 722"/>
                    <a:gd name="T5" fmla="*/ 388 h 391"/>
                    <a:gd name="T6" fmla="*/ 658 w 722"/>
                    <a:gd name="T7" fmla="*/ 387 h 391"/>
                    <a:gd name="T8" fmla="*/ 666 w 722"/>
                    <a:gd name="T9" fmla="*/ 384 h 391"/>
                    <a:gd name="T10" fmla="*/ 674 w 722"/>
                    <a:gd name="T11" fmla="*/ 380 h 391"/>
                    <a:gd name="T12" fmla="*/ 681 w 722"/>
                    <a:gd name="T13" fmla="*/ 375 h 391"/>
                    <a:gd name="T14" fmla="*/ 688 w 722"/>
                    <a:gd name="T15" fmla="*/ 370 h 391"/>
                    <a:gd name="T16" fmla="*/ 695 w 722"/>
                    <a:gd name="T17" fmla="*/ 364 h 391"/>
                    <a:gd name="T18" fmla="*/ 701 w 722"/>
                    <a:gd name="T19" fmla="*/ 358 h 391"/>
                    <a:gd name="T20" fmla="*/ 707 w 722"/>
                    <a:gd name="T21" fmla="*/ 351 h 391"/>
                    <a:gd name="T22" fmla="*/ 710 w 722"/>
                    <a:gd name="T23" fmla="*/ 343 h 391"/>
                    <a:gd name="T24" fmla="*/ 715 w 722"/>
                    <a:gd name="T25" fmla="*/ 336 h 391"/>
                    <a:gd name="T26" fmla="*/ 717 w 722"/>
                    <a:gd name="T27" fmla="*/ 327 h 391"/>
                    <a:gd name="T28" fmla="*/ 719 w 722"/>
                    <a:gd name="T29" fmla="*/ 319 h 391"/>
                    <a:gd name="T30" fmla="*/ 721 w 722"/>
                    <a:gd name="T31" fmla="*/ 309 h 391"/>
                    <a:gd name="T32" fmla="*/ 722 w 722"/>
                    <a:gd name="T33" fmla="*/ 300 h 391"/>
                    <a:gd name="T34" fmla="*/ 722 w 722"/>
                    <a:gd name="T35" fmla="*/ 0 h 391"/>
                    <a:gd name="T36" fmla="*/ 244 w 722"/>
                    <a:gd name="T37" fmla="*/ 0 h 391"/>
                    <a:gd name="T38" fmla="*/ 0 w 722"/>
                    <a:gd name="T39" fmla="*/ 0 h 391"/>
                    <a:gd name="T40" fmla="*/ 0 w 722"/>
                    <a:gd name="T41" fmla="*/ 300 h 391"/>
                    <a:gd name="T42" fmla="*/ 1 w 722"/>
                    <a:gd name="T43" fmla="*/ 309 h 391"/>
                    <a:gd name="T44" fmla="*/ 2 w 722"/>
                    <a:gd name="T45" fmla="*/ 319 h 391"/>
                    <a:gd name="T46" fmla="*/ 5 w 722"/>
                    <a:gd name="T47" fmla="*/ 327 h 391"/>
                    <a:gd name="T48" fmla="*/ 7 w 722"/>
                    <a:gd name="T49" fmla="*/ 336 h 391"/>
                    <a:gd name="T50" fmla="*/ 12 w 722"/>
                    <a:gd name="T51" fmla="*/ 343 h 391"/>
                    <a:gd name="T52" fmla="*/ 16 w 722"/>
                    <a:gd name="T53" fmla="*/ 351 h 391"/>
                    <a:gd name="T54" fmla="*/ 21 w 722"/>
                    <a:gd name="T55" fmla="*/ 358 h 391"/>
                    <a:gd name="T56" fmla="*/ 27 w 722"/>
                    <a:gd name="T57" fmla="*/ 364 h 391"/>
                    <a:gd name="T58" fmla="*/ 34 w 722"/>
                    <a:gd name="T59" fmla="*/ 370 h 391"/>
                    <a:gd name="T60" fmla="*/ 41 w 722"/>
                    <a:gd name="T61" fmla="*/ 375 h 391"/>
                    <a:gd name="T62" fmla="*/ 48 w 722"/>
                    <a:gd name="T63" fmla="*/ 380 h 391"/>
                    <a:gd name="T64" fmla="*/ 56 w 722"/>
                    <a:gd name="T65" fmla="*/ 384 h 391"/>
                    <a:gd name="T66" fmla="*/ 64 w 722"/>
                    <a:gd name="T67" fmla="*/ 387 h 391"/>
                    <a:gd name="T68" fmla="*/ 72 w 722"/>
                    <a:gd name="T69" fmla="*/ 389 h 391"/>
                    <a:gd name="T70" fmla="*/ 81 w 722"/>
                    <a:gd name="T71" fmla="*/ 391 h 391"/>
                    <a:gd name="T72" fmla="*/ 90 w 722"/>
                    <a:gd name="T73" fmla="*/ 391 h 391"/>
                    <a:gd name="T74" fmla="*/ 631 w 722"/>
                    <a:gd name="T7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2" h="391">
                      <a:moveTo>
                        <a:pt x="631" y="391"/>
                      </a:moveTo>
                      <a:lnTo>
                        <a:pt x="641" y="391"/>
                      </a:lnTo>
                      <a:lnTo>
                        <a:pt x="650" y="388"/>
                      </a:lnTo>
                      <a:lnTo>
                        <a:pt x="658" y="387"/>
                      </a:lnTo>
                      <a:lnTo>
                        <a:pt x="666" y="384"/>
                      </a:lnTo>
                      <a:lnTo>
                        <a:pt x="674" y="380"/>
                      </a:lnTo>
                      <a:lnTo>
                        <a:pt x="681" y="375"/>
                      </a:lnTo>
                      <a:lnTo>
                        <a:pt x="688" y="370"/>
                      </a:lnTo>
                      <a:lnTo>
                        <a:pt x="695" y="364"/>
                      </a:lnTo>
                      <a:lnTo>
                        <a:pt x="701" y="358"/>
                      </a:lnTo>
                      <a:lnTo>
                        <a:pt x="707" y="351"/>
                      </a:lnTo>
                      <a:lnTo>
                        <a:pt x="710" y="343"/>
                      </a:lnTo>
                      <a:lnTo>
                        <a:pt x="715" y="336"/>
                      </a:lnTo>
                      <a:lnTo>
                        <a:pt x="717" y="327"/>
                      </a:lnTo>
                      <a:lnTo>
                        <a:pt x="719" y="319"/>
                      </a:lnTo>
                      <a:lnTo>
                        <a:pt x="721" y="309"/>
                      </a:lnTo>
                      <a:lnTo>
                        <a:pt x="722" y="300"/>
                      </a:lnTo>
                      <a:lnTo>
                        <a:pt x="722" y="0"/>
                      </a:lnTo>
                      <a:lnTo>
                        <a:pt x="244" y="0"/>
                      </a:lnTo>
                      <a:lnTo>
                        <a:pt x="0" y="0"/>
                      </a:lnTo>
                      <a:lnTo>
                        <a:pt x="0" y="300"/>
                      </a:lnTo>
                      <a:lnTo>
                        <a:pt x="1" y="309"/>
                      </a:lnTo>
                      <a:lnTo>
                        <a:pt x="2" y="319"/>
                      </a:lnTo>
                      <a:lnTo>
                        <a:pt x="5" y="327"/>
                      </a:lnTo>
                      <a:lnTo>
                        <a:pt x="7" y="336"/>
                      </a:lnTo>
                      <a:lnTo>
                        <a:pt x="12" y="343"/>
                      </a:lnTo>
                      <a:lnTo>
                        <a:pt x="16" y="351"/>
                      </a:lnTo>
                      <a:lnTo>
                        <a:pt x="21" y="358"/>
                      </a:lnTo>
                      <a:lnTo>
                        <a:pt x="27" y="364"/>
                      </a:lnTo>
                      <a:lnTo>
                        <a:pt x="34" y="370"/>
                      </a:lnTo>
                      <a:lnTo>
                        <a:pt x="41" y="375"/>
                      </a:lnTo>
                      <a:lnTo>
                        <a:pt x="48" y="380"/>
                      </a:lnTo>
                      <a:lnTo>
                        <a:pt x="56" y="384"/>
                      </a:lnTo>
                      <a:lnTo>
                        <a:pt x="64" y="387"/>
                      </a:lnTo>
                      <a:lnTo>
                        <a:pt x="72" y="389"/>
                      </a:lnTo>
                      <a:lnTo>
                        <a:pt x="81" y="391"/>
                      </a:lnTo>
                      <a:lnTo>
                        <a:pt x="90" y="391"/>
                      </a:lnTo>
                      <a:lnTo>
                        <a:pt x="631"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918">
                  <a:extLst>
                    <a:ext uri="{FF2B5EF4-FFF2-40B4-BE49-F238E27FC236}">
                      <a16:creationId xmlns:a16="http://schemas.microsoft.com/office/drawing/2014/main" id="{8101938F-545A-4C74-B8B2-B40468B49909}"/>
                    </a:ext>
                  </a:extLst>
                </p:cNvPr>
                <p:cNvSpPr>
                  <a:spLocks noEditPoints="1"/>
                </p:cNvSpPr>
                <p:nvPr/>
              </p:nvSpPr>
              <p:spPr bwMode="auto">
                <a:xfrm>
                  <a:off x="322263" y="3937000"/>
                  <a:ext cx="228600" cy="38100"/>
                </a:xfrm>
                <a:custGeom>
                  <a:avLst/>
                  <a:gdLst>
                    <a:gd name="T0" fmla="*/ 232 w 722"/>
                    <a:gd name="T1" fmla="*/ 96 h 120"/>
                    <a:gd name="T2" fmla="*/ 222 w 722"/>
                    <a:gd name="T3" fmla="*/ 88 h 120"/>
                    <a:gd name="T4" fmla="*/ 218 w 722"/>
                    <a:gd name="T5" fmla="*/ 75 h 120"/>
                    <a:gd name="T6" fmla="*/ 222 w 722"/>
                    <a:gd name="T7" fmla="*/ 62 h 120"/>
                    <a:gd name="T8" fmla="*/ 232 w 722"/>
                    <a:gd name="T9" fmla="*/ 54 h 120"/>
                    <a:gd name="T10" fmla="*/ 246 w 722"/>
                    <a:gd name="T11" fmla="*/ 53 h 120"/>
                    <a:gd name="T12" fmla="*/ 257 w 722"/>
                    <a:gd name="T13" fmla="*/ 59 h 120"/>
                    <a:gd name="T14" fmla="*/ 263 w 722"/>
                    <a:gd name="T15" fmla="*/ 70 h 120"/>
                    <a:gd name="T16" fmla="*/ 262 w 722"/>
                    <a:gd name="T17" fmla="*/ 84 h 120"/>
                    <a:gd name="T18" fmla="*/ 254 w 722"/>
                    <a:gd name="T19" fmla="*/ 93 h 120"/>
                    <a:gd name="T20" fmla="*/ 241 w 722"/>
                    <a:gd name="T21" fmla="*/ 98 h 120"/>
                    <a:gd name="T22" fmla="*/ 176 w 722"/>
                    <a:gd name="T23" fmla="*/ 97 h 120"/>
                    <a:gd name="T24" fmla="*/ 165 w 722"/>
                    <a:gd name="T25" fmla="*/ 91 h 120"/>
                    <a:gd name="T26" fmla="*/ 159 w 722"/>
                    <a:gd name="T27" fmla="*/ 80 h 120"/>
                    <a:gd name="T28" fmla="*/ 160 w 722"/>
                    <a:gd name="T29" fmla="*/ 66 h 120"/>
                    <a:gd name="T30" fmla="*/ 168 w 722"/>
                    <a:gd name="T31" fmla="*/ 56 h 120"/>
                    <a:gd name="T32" fmla="*/ 181 w 722"/>
                    <a:gd name="T33" fmla="*/ 53 h 120"/>
                    <a:gd name="T34" fmla="*/ 194 w 722"/>
                    <a:gd name="T35" fmla="*/ 56 h 120"/>
                    <a:gd name="T36" fmla="*/ 202 w 722"/>
                    <a:gd name="T37" fmla="*/ 67 h 120"/>
                    <a:gd name="T38" fmla="*/ 203 w 722"/>
                    <a:gd name="T39" fmla="*/ 80 h 120"/>
                    <a:gd name="T40" fmla="*/ 197 w 722"/>
                    <a:gd name="T41" fmla="*/ 91 h 120"/>
                    <a:gd name="T42" fmla="*/ 185 w 722"/>
                    <a:gd name="T43" fmla="*/ 97 h 120"/>
                    <a:gd name="T44" fmla="*/ 121 w 722"/>
                    <a:gd name="T45" fmla="*/ 97 h 120"/>
                    <a:gd name="T46" fmla="*/ 108 w 722"/>
                    <a:gd name="T47" fmla="*/ 93 h 120"/>
                    <a:gd name="T48" fmla="*/ 100 w 722"/>
                    <a:gd name="T49" fmla="*/ 84 h 120"/>
                    <a:gd name="T50" fmla="*/ 99 w 722"/>
                    <a:gd name="T51" fmla="*/ 70 h 120"/>
                    <a:gd name="T52" fmla="*/ 104 w 722"/>
                    <a:gd name="T53" fmla="*/ 59 h 120"/>
                    <a:gd name="T54" fmla="*/ 116 w 722"/>
                    <a:gd name="T55" fmla="*/ 53 h 120"/>
                    <a:gd name="T56" fmla="*/ 130 w 722"/>
                    <a:gd name="T57" fmla="*/ 54 h 120"/>
                    <a:gd name="T58" fmla="*/ 139 w 722"/>
                    <a:gd name="T59" fmla="*/ 62 h 120"/>
                    <a:gd name="T60" fmla="*/ 144 w 722"/>
                    <a:gd name="T61" fmla="*/ 75 h 120"/>
                    <a:gd name="T62" fmla="*/ 139 w 722"/>
                    <a:gd name="T63" fmla="*/ 88 h 120"/>
                    <a:gd name="T64" fmla="*/ 130 w 722"/>
                    <a:gd name="T65" fmla="*/ 96 h 120"/>
                    <a:gd name="T66" fmla="*/ 121 w 722"/>
                    <a:gd name="T67" fmla="*/ 97 h 120"/>
                    <a:gd name="T68" fmla="*/ 719 w 722"/>
                    <a:gd name="T69" fmla="*/ 71 h 120"/>
                    <a:gd name="T70" fmla="*/ 710 w 722"/>
                    <a:gd name="T71" fmla="*/ 47 h 120"/>
                    <a:gd name="T72" fmla="*/ 695 w 722"/>
                    <a:gd name="T73" fmla="*/ 26 h 120"/>
                    <a:gd name="T74" fmla="*/ 674 w 722"/>
                    <a:gd name="T75" fmla="*/ 11 h 120"/>
                    <a:gd name="T76" fmla="*/ 650 w 722"/>
                    <a:gd name="T77" fmla="*/ 2 h 120"/>
                    <a:gd name="T78" fmla="*/ 90 w 722"/>
                    <a:gd name="T79" fmla="*/ 0 h 120"/>
                    <a:gd name="T80" fmla="*/ 64 w 722"/>
                    <a:gd name="T81" fmla="*/ 4 h 120"/>
                    <a:gd name="T82" fmla="*/ 41 w 722"/>
                    <a:gd name="T83" fmla="*/ 16 h 120"/>
                    <a:gd name="T84" fmla="*/ 21 w 722"/>
                    <a:gd name="T85" fmla="*/ 33 h 120"/>
                    <a:gd name="T86" fmla="*/ 7 w 722"/>
                    <a:gd name="T87" fmla="*/ 55 h 120"/>
                    <a:gd name="T88" fmla="*/ 1 w 722"/>
                    <a:gd name="T89" fmla="*/ 81 h 120"/>
                    <a:gd name="T90" fmla="*/ 722 w 722"/>
                    <a:gd name="T9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2" h="120">
                      <a:moveTo>
                        <a:pt x="241" y="97"/>
                      </a:moveTo>
                      <a:lnTo>
                        <a:pt x="236" y="97"/>
                      </a:lnTo>
                      <a:lnTo>
                        <a:pt x="232" y="96"/>
                      </a:lnTo>
                      <a:lnTo>
                        <a:pt x="228" y="93"/>
                      </a:lnTo>
                      <a:lnTo>
                        <a:pt x="225" y="91"/>
                      </a:lnTo>
                      <a:lnTo>
                        <a:pt x="222" y="88"/>
                      </a:lnTo>
                      <a:lnTo>
                        <a:pt x="220" y="84"/>
                      </a:lnTo>
                      <a:lnTo>
                        <a:pt x="219" y="80"/>
                      </a:lnTo>
                      <a:lnTo>
                        <a:pt x="218" y="75"/>
                      </a:lnTo>
                      <a:lnTo>
                        <a:pt x="219" y="70"/>
                      </a:lnTo>
                      <a:lnTo>
                        <a:pt x="220" y="66"/>
                      </a:lnTo>
                      <a:lnTo>
                        <a:pt x="222" y="62"/>
                      </a:lnTo>
                      <a:lnTo>
                        <a:pt x="225" y="59"/>
                      </a:lnTo>
                      <a:lnTo>
                        <a:pt x="228" y="56"/>
                      </a:lnTo>
                      <a:lnTo>
                        <a:pt x="232" y="54"/>
                      </a:lnTo>
                      <a:lnTo>
                        <a:pt x="236" y="53"/>
                      </a:lnTo>
                      <a:lnTo>
                        <a:pt x="241" y="53"/>
                      </a:lnTo>
                      <a:lnTo>
                        <a:pt x="246" y="53"/>
                      </a:lnTo>
                      <a:lnTo>
                        <a:pt x="249" y="54"/>
                      </a:lnTo>
                      <a:lnTo>
                        <a:pt x="254" y="56"/>
                      </a:lnTo>
                      <a:lnTo>
                        <a:pt x="257" y="59"/>
                      </a:lnTo>
                      <a:lnTo>
                        <a:pt x="260" y="62"/>
                      </a:lnTo>
                      <a:lnTo>
                        <a:pt x="262" y="67"/>
                      </a:lnTo>
                      <a:lnTo>
                        <a:pt x="263" y="70"/>
                      </a:lnTo>
                      <a:lnTo>
                        <a:pt x="263" y="75"/>
                      </a:lnTo>
                      <a:lnTo>
                        <a:pt x="263" y="80"/>
                      </a:lnTo>
                      <a:lnTo>
                        <a:pt x="262" y="84"/>
                      </a:lnTo>
                      <a:lnTo>
                        <a:pt x="260" y="88"/>
                      </a:lnTo>
                      <a:lnTo>
                        <a:pt x="257" y="91"/>
                      </a:lnTo>
                      <a:lnTo>
                        <a:pt x="254" y="93"/>
                      </a:lnTo>
                      <a:lnTo>
                        <a:pt x="249" y="96"/>
                      </a:lnTo>
                      <a:lnTo>
                        <a:pt x="246" y="97"/>
                      </a:lnTo>
                      <a:lnTo>
                        <a:pt x="241" y="98"/>
                      </a:lnTo>
                      <a:lnTo>
                        <a:pt x="241" y="97"/>
                      </a:lnTo>
                      <a:close/>
                      <a:moveTo>
                        <a:pt x="181" y="97"/>
                      </a:moveTo>
                      <a:lnTo>
                        <a:pt x="176" y="97"/>
                      </a:lnTo>
                      <a:lnTo>
                        <a:pt x="171" y="96"/>
                      </a:lnTo>
                      <a:lnTo>
                        <a:pt x="168" y="93"/>
                      </a:lnTo>
                      <a:lnTo>
                        <a:pt x="165" y="91"/>
                      </a:lnTo>
                      <a:lnTo>
                        <a:pt x="162" y="88"/>
                      </a:lnTo>
                      <a:lnTo>
                        <a:pt x="160" y="84"/>
                      </a:lnTo>
                      <a:lnTo>
                        <a:pt x="159" y="80"/>
                      </a:lnTo>
                      <a:lnTo>
                        <a:pt x="159" y="75"/>
                      </a:lnTo>
                      <a:lnTo>
                        <a:pt x="159" y="70"/>
                      </a:lnTo>
                      <a:lnTo>
                        <a:pt x="160" y="66"/>
                      </a:lnTo>
                      <a:lnTo>
                        <a:pt x="162" y="62"/>
                      </a:lnTo>
                      <a:lnTo>
                        <a:pt x="165" y="59"/>
                      </a:lnTo>
                      <a:lnTo>
                        <a:pt x="168" y="56"/>
                      </a:lnTo>
                      <a:lnTo>
                        <a:pt x="171" y="54"/>
                      </a:lnTo>
                      <a:lnTo>
                        <a:pt x="176" y="53"/>
                      </a:lnTo>
                      <a:lnTo>
                        <a:pt x="181" y="53"/>
                      </a:lnTo>
                      <a:lnTo>
                        <a:pt x="185" y="53"/>
                      </a:lnTo>
                      <a:lnTo>
                        <a:pt x="190" y="54"/>
                      </a:lnTo>
                      <a:lnTo>
                        <a:pt x="194" y="56"/>
                      </a:lnTo>
                      <a:lnTo>
                        <a:pt x="197" y="59"/>
                      </a:lnTo>
                      <a:lnTo>
                        <a:pt x="199" y="62"/>
                      </a:lnTo>
                      <a:lnTo>
                        <a:pt x="202" y="67"/>
                      </a:lnTo>
                      <a:lnTo>
                        <a:pt x="203" y="70"/>
                      </a:lnTo>
                      <a:lnTo>
                        <a:pt x="203" y="75"/>
                      </a:lnTo>
                      <a:lnTo>
                        <a:pt x="203" y="80"/>
                      </a:lnTo>
                      <a:lnTo>
                        <a:pt x="202" y="84"/>
                      </a:lnTo>
                      <a:lnTo>
                        <a:pt x="199" y="88"/>
                      </a:lnTo>
                      <a:lnTo>
                        <a:pt x="197" y="91"/>
                      </a:lnTo>
                      <a:lnTo>
                        <a:pt x="194" y="93"/>
                      </a:lnTo>
                      <a:lnTo>
                        <a:pt x="190" y="96"/>
                      </a:lnTo>
                      <a:lnTo>
                        <a:pt x="185" y="97"/>
                      </a:lnTo>
                      <a:lnTo>
                        <a:pt x="181" y="98"/>
                      </a:lnTo>
                      <a:lnTo>
                        <a:pt x="181" y="97"/>
                      </a:lnTo>
                      <a:close/>
                      <a:moveTo>
                        <a:pt x="121" y="97"/>
                      </a:moveTo>
                      <a:lnTo>
                        <a:pt x="116" y="97"/>
                      </a:lnTo>
                      <a:lnTo>
                        <a:pt x="112" y="96"/>
                      </a:lnTo>
                      <a:lnTo>
                        <a:pt x="108" y="93"/>
                      </a:lnTo>
                      <a:lnTo>
                        <a:pt x="104" y="91"/>
                      </a:lnTo>
                      <a:lnTo>
                        <a:pt x="102" y="88"/>
                      </a:lnTo>
                      <a:lnTo>
                        <a:pt x="100" y="84"/>
                      </a:lnTo>
                      <a:lnTo>
                        <a:pt x="99" y="80"/>
                      </a:lnTo>
                      <a:lnTo>
                        <a:pt x="99" y="75"/>
                      </a:lnTo>
                      <a:lnTo>
                        <a:pt x="99" y="70"/>
                      </a:lnTo>
                      <a:lnTo>
                        <a:pt x="100" y="66"/>
                      </a:lnTo>
                      <a:lnTo>
                        <a:pt x="102" y="62"/>
                      </a:lnTo>
                      <a:lnTo>
                        <a:pt x="104" y="59"/>
                      </a:lnTo>
                      <a:lnTo>
                        <a:pt x="108" y="56"/>
                      </a:lnTo>
                      <a:lnTo>
                        <a:pt x="112" y="54"/>
                      </a:lnTo>
                      <a:lnTo>
                        <a:pt x="116" y="53"/>
                      </a:lnTo>
                      <a:lnTo>
                        <a:pt x="121" y="53"/>
                      </a:lnTo>
                      <a:lnTo>
                        <a:pt x="125" y="53"/>
                      </a:lnTo>
                      <a:lnTo>
                        <a:pt x="130" y="54"/>
                      </a:lnTo>
                      <a:lnTo>
                        <a:pt x="133" y="56"/>
                      </a:lnTo>
                      <a:lnTo>
                        <a:pt x="137" y="59"/>
                      </a:lnTo>
                      <a:lnTo>
                        <a:pt x="139" y="62"/>
                      </a:lnTo>
                      <a:lnTo>
                        <a:pt x="141" y="67"/>
                      </a:lnTo>
                      <a:lnTo>
                        <a:pt x="143" y="70"/>
                      </a:lnTo>
                      <a:lnTo>
                        <a:pt x="144" y="75"/>
                      </a:lnTo>
                      <a:lnTo>
                        <a:pt x="143" y="80"/>
                      </a:lnTo>
                      <a:lnTo>
                        <a:pt x="141" y="84"/>
                      </a:lnTo>
                      <a:lnTo>
                        <a:pt x="139" y="88"/>
                      </a:lnTo>
                      <a:lnTo>
                        <a:pt x="137" y="91"/>
                      </a:lnTo>
                      <a:lnTo>
                        <a:pt x="133" y="93"/>
                      </a:lnTo>
                      <a:lnTo>
                        <a:pt x="130" y="96"/>
                      </a:lnTo>
                      <a:lnTo>
                        <a:pt x="125" y="97"/>
                      </a:lnTo>
                      <a:lnTo>
                        <a:pt x="121" y="98"/>
                      </a:lnTo>
                      <a:lnTo>
                        <a:pt x="121" y="97"/>
                      </a:lnTo>
                      <a:close/>
                      <a:moveTo>
                        <a:pt x="722" y="90"/>
                      </a:moveTo>
                      <a:lnTo>
                        <a:pt x="721" y="81"/>
                      </a:lnTo>
                      <a:lnTo>
                        <a:pt x="719" y="71"/>
                      </a:lnTo>
                      <a:lnTo>
                        <a:pt x="717" y="63"/>
                      </a:lnTo>
                      <a:lnTo>
                        <a:pt x="715" y="55"/>
                      </a:lnTo>
                      <a:lnTo>
                        <a:pt x="710" y="47"/>
                      </a:lnTo>
                      <a:lnTo>
                        <a:pt x="707" y="40"/>
                      </a:lnTo>
                      <a:lnTo>
                        <a:pt x="701" y="33"/>
                      </a:lnTo>
                      <a:lnTo>
                        <a:pt x="695" y="26"/>
                      </a:lnTo>
                      <a:lnTo>
                        <a:pt x="688" y="21"/>
                      </a:lnTo>
                      <a:lnTo>
                        <a:pt x="681" y="16"/>
                      </a:lnTo>
                      <a:lnTo>
                        <a:pt x="674" y="11"/>
                      </a:lnTo>
                      <a:lnTo>
                        <a:pt x="666" y="7"/>
                      </a:lnTo>
                      <a:lnTo>
                        <a:pt x="658" y="4"/>
                      </a:lnTo>
                      <a:lnTo>
                        <a:pt x="650" y="2"/>
                      </a:lnTo>
                      <a:lnTo>
                        <a:pt x="641" y="1"/>
                      </a:lnTo>
                      <a:lnTo>
                        <a:pt x="631" y="0"/>
                      </a:lnTo>
                      <a:lnTo>
                        <a:pt x="90" y="0"/>
                      </a:lnTo>
                      <a:lnTo>
                        <a:pt x="81" y="1"/>
                      </a:lnTo>
                      <a:lnTo>
                        <a:pt x="73" y="2"/>
                      </a:lnTo>
                      <a:lnTo>
                        <a:pt x="64" y="4"/>
                      </a:lnTo>
                      <a:lnTo>
                        <a:pt x="56" y="7"/>
                      </a:lnTo>
                      <a:lnTo>
                        <a:pt x="48" y="11"/>
                      </a:lnTo>
                      <a:lnTo>
                        <a:pt x="41" y="16"/>
                      </a:lnTo>
                      <a:lnTo>
                        <a:pt x="34" y="21"/>
                      </a:lnTo>
                      <a:lnTo>
                        <a:pt x="27" y="26"/>
                      </a:lnTo>
                      <a:lnTo>
                        <a:pt x="21" y="33"/>
                      </a:lnTo>
                      <a:lnTo>
                        <a:pt x="16" y="40"/>
                      </a:lnTo>
                      <a:lnTo>
                        <a:pt x="12" y="47"/>
                      </a:lnTo>
                      <a:lnTo>
                        <a:pt x="7" y="55"/>
                      </a:lnTo>
                      <a:lnTo>
                        <a:pt x="5" y="63"/>
                      </a:lnTo>
                      <a:lnTo>
                        <a:pt x="2" y="71"/>
                      </a:lnTo>
                      <a:lnTo>
                        <a:pt x="1" y="81"/>
                      </a:lnTo>
                      <a:lnTo>
                        <a:pt x="0" y="90"/>
                      </a:lnTo>
                      <a:lnTo>
                        <a:pt x="0" y="120"/>
                      </a:lnTo>
                      <a:lnTo>
                        <a:pt x="722" y="120"/>
                      </a:lnTo>
                      <a:lnTo>
                        <a:pt x="72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2" name="Group 161">
                <a:extLst>
                  <a:ext uri="{FF2B5EF4-FFF2-40B4-BE49-F238E27FC236}">
                    <a16:creationId xmlns:a16="http://schemas.microsoft.com/office/drawing/2014/main" id="{5038BE36-5CE9-49F3-B6EE-61C3D5BBA5C0}"/>
                  </a:ext>
                </a:extLst>
              </p:cNvPr>
              <p:cNvGrpSpPr/>
              <p:nvPr/>
            </p:nvGrpSpPr>
            <p:grpSpPr>
              <a:xfrm rot="5400000">
                <a:off x="1296518" y="787501"/>
                <a:ext cx="182564" cy="160387"/>
                <a:chOff x="908279" y="2493171"/>
                <a:chExt cx="506213" cy="444719"/>
              </a:xfrm>
              <a:solidFill>
                <a:srgbClr val="073061"/>
              </a:solidFill>
            </p:grpSpPr>
            <p:sp>
              <p:nvSpPr>
                <p:cNvPr id="163" name="Arrow: Chevron 162">
                  <a:extLst>
                    <a:ext uri="{FF2B5EF4-FFF2-40B4-BE49-F238E27FC236}">
                      <a16:creationId xmlns:a16="http://schemas.microsoft.com/office/drawing/2014/main" id="{C2DDBD82-59DD-4C83-8CA6-92C196D3A92E}"/>
                    </a:ext>
                  </a:extLst>
                </p:cNvPr>
                <p:cNvSpPr/>
                <p:nvPr/>
              </p:nvSpPr>
              <p:spPr>
                <a:xfrm rot="16200000">
                  <a:off x="1031895" y="2555293"/>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64" name="Arrow: Chevron 163">
                  <a:extLst>
                    <a:ext uri="{FF2B5EF4-FFF2-40B4-BE49-F238E27FC236}">
                      <a16:creationId xmlns:a16="http://schemas.microsoft.com/office/drawing/2014/main" id="{268DED68-F994-406D-A023-F8EBC207F328}"/>
                    </a:ext>
                  </a:extLst>
                </p:cNvPr>
                <p:cNvSpPr/>
                <p:nvPr/>
              </p:nvSpPr>
              <p:spPr>
                <a:xfrm rot="16200000">
                  <a:off x="1031895" y="2369555"/>
                  <a:ext cx="258981" cy="506213"/>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grpSp>
        <p:sp>
          <p:nvSpPr>
            <p:cNvPr id="111" name="Oval 110">
              <a:extLst>
                <a:ext uri="{FF2B5EF4-FFF2-40B4-BE49-F238E27FC236}">
                  <a16:creationId xmlns:a16="http://schemas.microsoft.com/office/drawing/2014/main" id="{B44F0E42-AB2C-4536-8A4D-B2CB78CB0433}"/>
                </a:ext>
              </a:extLst>
            </p:cNvPr>
            <p:cNvSpPr/>
            <p:nvPr/>
          </p:nvSpPr>
          <p:spPr>
            <a:xfrm rot="5400000">
              <a:off x="9307911" y="3890558"/>
              <a:ext cx="83711" cy="102093"/>
            </a:xfrm>
            <a:prstGeom prst="ellipse">
              <a:avLst/>
            </a:prstGeom>
            <a:solidFill>
              <a:schemeClr val="bg1"/>
            </a:solidFill>
            <a:ln w="38100">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110" name="Straight Connector 109">
            <a:extLst>
              <a:ext uri="{FF2B5EF4-FFF2-40B4-BE49-F238E27FC236}">
                <a16:creationId xmlns:a16="http://schemas.microsoft.com/office/drawing/2014/main" id="{427454DE-D2E3-4899-9D43-CBD18C942987}"/>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F3B2440-82E2-4BE7-A8DF-575D7821BCBB}"/>
              </a:ext>
            </a:extLst>
          </p:cNvPr>
          <p:cNvCxnSpPr>
            <a:cxnSpLocks/>
          </p:cNvCxnSpPr>
          <p:nvPr/>
        </p:nvCxnSpPr>
        <p:spPr>
          <a:xfrm>
            <a:off x="12181114" y="4013415"/>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61873C9-A5E4-4A8F-B590-0A6D3AE976E8}"/>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67107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22</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30735"/>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TRAINING AND RESULTS</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45DB3EE-AE14-4D8A-BEA7-34D47F8BA4C5}"/>
              </a:ext>
            </a:extLst>
          </p:cNvPr>
          <p:cNvPicPr>
            <a:picLocks noChangeAspect="1"/>
          </p:cNvPicPr>
          <p:nvPr/>
        </p:nvPicPr>
        <p:blipFill>
          <a:blip r:embed="rId4"/>
          <a:stretch>
            <a:fillRect/>
          </a:stretch>
        </p:blipFill>
        <p:spPr>
          <a:xfrm>
            <a:off x="1429087" y="1014064"/>
            <a:ext cx="9320298" cy="5242667"/>
          </a:xfrm>
          <a:prstGeom prst="rect">
            <a:avLst/>
          </a:prstGeom>
        </p:spPr>
      </p:pic>
    </p:spTree>
    <p:extLst>
      <p:ext uri="{BB962C8B-B14F-4D97-AF65-F5344CB8AC3E}">
        <p14:creationId xmlns:p14="http://schemas.microsoft.com/office/powerpoint/2010/main" val="119528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23</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DEPLOYMENT OF OUR MODEL</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C1DF464C-EFC1-4CB3-A6CC-0844D6130633}"/>
              </a:ext>
            </a:extLst>
          </p:cNvPr>
          <p:cNvSpPr/>
          <p:nvPr/>
        </p:nvSpPr>
        <p:spPr>
          <a:xfrm>
            <a:off x="1001460" y="2382897"/>
            <a:ext cx="4461164" cy="189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dirty="0">
                <a:solidFill>
                  <a:schemeClr val="bg2">
                    <a:lumMod val="75000"/>
                  </a:schemeClr>
                </a:solidFill>
                <a:latin typeface="Lucida Fax" panose="02060602050505020204" pitchFamily="18" charset="0"/>
              </a:rPr>
              <a:t>django</a:t>
            </a:r>
          </a:p>
        </p:txBody>
      </p:sp>
      <p:sp>
        <p:nvSpPr>
          <p:cNvPr id="3" name="Rectangle 2">
            <a:extLst>
              <a:ext uri="{FF2B5EF4-FFF2-40B4-BE49-F238E27FC236}">
                <a16:creationId xmlns:a16="http://schemas.microsoft.com/office/drawing/2014/main" id="{D8582536-A144-4C42-A075-93AEA3C04339}"/>
              </a:ext>
            </a:extLst>
          </p:cNvPr>
          <p:cNvSpPr/>
          <p:nvPr/>
        </p:nvSpPr>
        <p:spPr>
          <a:xfrm>
            <a:off x="5837382" y="2669309"/>
            <a:ext cx="1487054" cy="1496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dirty="0">
                <a:solidFill>
                  <a:schemeClr val="tx1">
                    <a:lumMod val="75000"/>
                    <a:lumOff val="25000"/>
                  </a:schemeClr>
                </a:solidFill>
              </a:rPr>
              <a:t>+</a:t>
            </a:r>
          </a:p>
        </p:txBody>
      </p:sp>
      <p:sp>
        <p:nvSpPr>
          <p:cNvPr id="14" name="Rectangle 13">
            <a:extLst>
              <a:ext uri="{FF2B5EF4-FFF2-40B4-BE49-F238E27FC236}">
                <a16:creationId xmlns:a16="http://schemas.microsoft.com/office/drawing/2014/main" id="{AD5B538F-F55B-45A3-B654-F9D7DF49B782}"/>
              </a:ext>
            </a:extLst>
          </p:cNvPr>
          <p:cNvSpPr/>
          <p:nvPr/>
        </p:nvSpPr>
        <p:spPr>
          <a:xfrm>
            <a:off x="7269017" y="2382897"/>
            <a:ext cx="4063999" cy="1985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dirty="0">
                <a:solidFill>
                  <a:schemeClr val="tx1">
                    <a:lumMod val="75000"/>
                    <a:lumOff val="25000"/>
                  </a:schemeClr>
                </a:solidFill>
              </a:rPr>
              <a:t>Model</a:t>
            </a:r>
          </a:p>
          <a:p>
            <a:pPr algn="ctr"/>
            <a:r>
              <a:rPr lang="en-IN" sz="3200" dirty="0">
                <a:solidFill>
                  <a:schemeClr val="tx1">
                    <a:lumMod val="75000"/>
                    <a:lumOff val="25000"/>
                  </a:schemeClr>
                </a:solidFill>
              </a:rPr>
              <a:t>(as web app)</a:t>
            </a:r>
            <a:endParaRPr lang="en-IN" dirty="0"/>
          </a:p>
        </p:txBody>
      </p:sp>
    </p:spTree>
    <p:extLst>
      <p:ext uri="{BB962C8B-B14F-4D97-AF65-F5344CB8AC3E}">
        <p14:creationId xmlns:p14="http://schemas.microsoft.com/office/powerpoint/2010/main" val="212941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24</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1" y="156455"/>
              <a:ext cx="11727545" cy="783377"/>
              <a:chOff x="217712" y="206509"/>
              <a:chExt cx="11727545"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2" y="206509"/>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WORKING OF DJANGO</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EB2E235-2C39-4331-AEB6-9EC850B54495}"/>
              </a:ext>
            </a:extLst>
          </p:cNvPr>
          <p:cNvPicPr>
            <a:picLocks noChangeAspect="1"/>
          </p:cNvPicPr>
          <p:nvPr/>
        </p:nvPicPr>
        <p:blipFill>
          <a:blip r:embed="rId4"/>
          <a:stretch>
            <a:fillRect/>
          </a:stretch>
        </p:blipFill>
        <p:spPr>
          <a:xfrm>
            <a:off x="1787712" y="1289845"/>
            <a:ext cx="8603048" cy="4743504"/>
          </a:xfrm>
          <a:prstGeom prst="rect">
            <a:avLst/>
          </a:prstGeom>
        </p:spPr>
      </p:pic>
      <p:sp>
        <p:nvSpPr>
          <p:cNvPr id="14" name="TextBox 13">
            <a:extLst>
              <a:ext uri="{FF2B5EF4-FFF2-40B4-BE49-F238E27FC236}">
                <a16:creationId xmlns:a16="http://schemas.microsoft.com/office/drawing/2014/main" id="{DC4CC5BE-A556-4FCC-B407-C37FBB56C488}"/>
              </a:ext>
            </a:extLst>
          </p:cNvPr>
          <p:cNvSpPr txBox="1"/>
          <p:nvPr/>
        </p:nvSpPr>
        <p:spPr>
          <a:xfrm>
            <a:off x="10289310" y="6033349"/>
            <a:ext cx="1653066" cy="307777"/>
          </a:xfrm>
          <a:prstGeom prst="rect">
            <a:avLst/>
          </a:prstGeom>
          <a:noFill/>
        </p:spPr>
        <p:txBody>
          <a:bodyPr wrap="square" rtlCol="0">
            <a:spAutoFit/>
          </a:bodyPr>
          <a:lstStyle/>
          <a:p>
            <a:r>
              <a:rPr lang="en-IN" sz="1400" u="sng" dirty="0">
                <a:solidFill>
                  <a:srgbClr val="00B0F0"/>
                </a:solidFill>
              </a:rPr>
              <a:t>Source : Own Image</a:t>
            </a:r>
          </a:p>
        </p:txBody>
      </p:sp>
    </p:spTree>
    <p:extLst>
      <p:ext uri="{BB962C8B-B14F-4D97-AF65-F5344CB8AC3E}">
        <p14:creationId xmlns:p14="http://schemas.microsoft.com/office/powerpoint/2010/main" val="308815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25</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7C6416B-8298-46BF-A2FA-655C1E8CD2A7}"/>
              </a:ext>
            </a:extLst>
          </p:cNvPr>
          <p:cNvSpPr txBox="1"/>
          <p:nvPr/>
        </p:nvSpPr>
        <p:spPr>
          <a:xfrm>
            <a:off x="700089" y="1547474"/>
            <a:ext cx="10629900" cy="3170099"/>
          </a:xfrm>
          <a:prstGeom prst="rect">
            <a:avLst/>
          </a:prstGeom>
          <a:noFill/>
        </p:spPr>
        <p:txBody>
          <a:bodyPr wrap="square">
            <a:spAutoFit/>
          </a:bodyPr>
          <a:lstStyle/>
          <a:p>
            <a:pPr algn="l"/>
            <a:r>
              <a:rPr lang="en-US" sz="4000" i="0" u="sng" dirty="0">
                <a:effectLst/>
              </a:rPr>
              <a:t>Django currently supports two interfaces:</a:t>
            </a:r>
          </a:p>
          <a:p>
            <a:pPr algn="l"/>
            <a:endParaRPr lang="en-US" sz="4000" i="0" dirty="0">
              <a:effectLst/>
            </a:endParaRPr>
          </a:p>
          <a:p>
            <a:pPr>
              <a:buFont typeface="Arial" panose="020B0604020202020204" pitchFamily="34" charset="0"/>
              <a:buChar char="•"/>
            </a:pPr>
            <a:r>
              <a:rPr lang="en-US" sz="4000" i="0" u="none" strike="noStrike" dirty="0">
                <a:effectLst/>
              </a:rPr>
              <a:t>WSGI - </a:t>
            </a:r>
            <a:r>
              <a:rPr lang="en-US" sz="4000" dirty="0"/>
              <a:t>Web Server Gateway Interface </a:t>
            </a:r>
            <a:endParaRPr lang="en-US" sz="4000" i="0" u="none" strike="noStrike" dirty="0">
              <a:effectLst/>
            </a:endParaRPr>
          </a:p>
          <a:p>
            <a:pPr algn="l"/>
            <a:endParaRPr lang="en-US" sz="4000" i="0" dirty="0">
              <a:effectLst/>
            </a:endParaRPr>
          </a:p>
          <a:p>
            <a:pPr>
              <a:buFont typeface="Arial" panose="020B0604020202020204" pitchFamily="34" charset="0"/>
              <a:buChar char="•"/>
            </a:pPr>
            <a:r>
              <a:rPr lang="en-US" sz="4000" i="0" u="none" strike="noStrike" dirty="0">
                <a:effectLst/>
              </a:rPr>
              <a:t>ASGI - </a:t>
            </a:r>
            <a:r>
              <a:rPr lang="en-US" sz="4000" dirty="0"/>
              <a:t> Asynchronous Server Gateway Interface</a:t>
            </a:r>
            <a:endParaRPr lang="en-US" sz="4000" i="0" dirty="0">
              <a:effectLst/>
            </a:endParaRPr>
          </a:p>
        </p:txBody>
      </p:sp>
      <p:sp>
        <p:nvSpPr>
          <p:cNvPr id="2" name="Rectangle 1"/>
          <p:cNvSpPr/>
          <p:nvPr/>
        </p:nvSpPr>
        <p:spPr>
          <a:xfrm>
            <a:off x="398180" y="5347215"/>
            <a:ext cx="10814303" cy="646331"/>
          </a:xfrm>
          <a:prstGeom prst="rect">
            <a:avLst/>
          </a:prstGeom>
        </p:spPr>
        <p:txBody>
          <a:bodyPr wrap="square">
            <a:spAutoFit/>
          </a:bodyPr>
          <a:lstStyle/>
          <a:p>
            <a:pPr algn="ctr"/>
            <a:r>
              <a:rPr lang="en-US" b="1" dirty="0">
                <a:solidFill>
                  <a:srgbClr val="202124"/>
                </a:solidFill>
                <a:latin typeface="arial" panose="020B0604020202020204" pitchFamily="34" charset="0"/>
              </a:rPr>
              <a:t>Communication between the web server and the web applications in most of the python web frameworks</a:t>
            </a:r>
            <a:endParaRPr lang="en-US" b="1" dirty="0"/>
          </a:p>
        </p:txBody>
      </p:sp>
    </p:spTree>
    <p:extLst>
      <p:ext uri="{BB962C8B-B14F-4D97-AF65-F5344CB8AC3E}">
        <p14:creationId xmlns:p14="http://schemas.microsoft.com/office/powerpoint/2010/main" val="354829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26</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SECURITY FEATURES IN DJANGO</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3C2D66F-6109-451F-9C6A-D83A86736DB4}"/>
              </a:ext>
            </a:extLst>
          </p:cNvPr>
          <p:cNvSpPr txBox="1"/>
          <p:nvPr/>
        </p:nvSpPr>
        <p:spPr>
          <a:xfrm>
            <a:off x="6079410" y="1536174"/>
            <a:ext cx="5531917" cy="3785652"/>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tx1">
                    <a:lumMod val="65000"/>
                    <a:lumOff val="35000"/>
                  </a:schemeClr>
                </a:solidFill>
              </a:rPr>
              <a:t>Cross site scripting (XXS) protection</a:t>
            </a:r>
          </a:p>
          <a:p>
            <a:pPr marL="342900" indent="-342900">
              <a:buFont typeface="Arial" panose="020B0604020202020204" pitchFamily="34" charset="0"/>
              <a:buChar char="•"/>
            </a:pPr>
            <a:endParaRPr lang="en-IN" sz="2400" dirty="0">
              <a:solidFill>
                <a:schemeClr val="tx1">
                  <a:lumMod val="65000"/>
                  <a:lumOff val="35000"/>
                </a:schemeClr>
              </a:solidFill>
            </a:endParaRPr>
          </a:p>
          <a:p>
            <a:pPr marL="342900" indent="-342900">
              <a:buFont typeface="Arial" panose="020B0604020202020204" pitchFamily="34" charset="0"/>
              <a:buChar char="•"/>
            </a:pPr>
            <a:r>
              <a:rPr lang="en-IN" sz="2400" dirty="0">
                <a:solidFill>
                  <a:schemeClr val="tx1">
                    <a:lumMod val="65000"/>
                    <a:lumOff val="35000"/>
                  </a:schemeClr>
                </a:solidFill>
              </a:rPr>
              <a:t>Cross site request forgery (CSRF) protection</a:t>
            </a:r>
          </a:p>
          <a:p>
            <a:pPr marL="342900" indent="-342900">
              <a:buFont typeface="Arial" panose="020B0604020202020204" pitchFamily="34" charset="0"/>
              <a:buChar char="•"/>
            </a:pPr>
            <a:endParaRPr lang="en-IN" sz="2400" dirty="0">
              <a:solidFill>
                <a:schemeClr val="tx1">
                  <a:lumMod val="65000"/>
                  <a:lumOff val="35000"/>
                </a:schemeClr>
              </a:solidFill>
            </a:endParaRPr>
          </a:p>
          <a:p>
            <a:pPr marL="342900" indent="-342900">
              <a:buFont typeface="Arial" panose="020B0604020202020204" pitchFamily="34" charset="0"/>
              <a:buChar char="•"/>
            </a:pPr>
            <a:r>
              <a:rPr lang="en-IN" sz="2400" dirty="0">
                <a:solidFill>
                  <a:schemeClr val="tx1">
                    <a:lumMod val="65000"/>
                    <a:lumOff val="35000"/>
                  </a:schemeClr>
                </a:solidFill>
              </a:rPr>
              <a:t>SQL injection projection</a:t>
            </a:r>
          </a:p>
          <a:p>
            <a:pPr marL="342900" indent="-342900">
              <a:buFont typeface="Arial" panose="020B0604020202020204" pitchFamily="34" charset="0"/>
              <a:buChar char="•"/>
            </a:pPr>
            <a:endParaRPr lang="en-IN" sz="2400" dirty="0">
              <a:solidFill>
                <a:schemeClr val="tx1">
                  <a:lumMod val="65000"/>
                  <a:lumOff val="35000"/>
                </a:schemeClr>
              </a:solidFill>
            </a:endParaRPr>
          </a:p>
          <a:p>
            <a:pPr marL="342900" indent="-342900">
              <a:buFont typeface="Arial" panose="020B0604020202020204" pitchFamily="34" charset="0"/>
              <a:buChar char="•"/>
            </a:pPr>
            <a:r>
              <a:rPr lang="en-IN" sz="2400" dirty="0">
                <a:solidFill>
                  <a:schemeClr val="tx1">
                    <a:lumMod val="65000"/>
                    <a:lumOff val="35000"/>
                  </a:schemeClr>
                </a:solidFill>
              </a:rPr>
              <a:t>Clickjacking protection</a:t>
            </a:r>
          </a:p>
          <a:p>
            <a:pPr marL="342900" indent="-342900">
              <a:buFont typeface="Arial" panose="020B0604020202020204" pitchFamily="34" charset="0"/>
              <a:buChar char="•"/>
            </a:pPr>
            <a:endParaRPr lang="en-IN" sz="2400" dirty="0">
              <a:solidFill>
                <a:schemeClr val="tx1">
                  <a:lumMod val="65000"/>
                  <a:lumOff val="35000"/>
                </a:schemeClr>
              </a:solidFill>
            </a:endParaRPr>
          </a:p>
          <a:p>
            <a:pPr marL="342900" indent="-342900">
              <a:buFont typeface="Arial" panose="020B0604020202020204" pitchFamily="34" charset="0"/>
              <a:buChar char="•"/>
            </a:pPr>
            <a:r>
              <a:rPr lang="en-IN" sz="2400" dirty="0">
                <a:solidFill>
                  <a:schemeClr val="tx1">
                    <a:lumMod val="65000"/>
                    <a:lumOff val="35000"/>
                  </a:schemeClr>
                </a:solidFill>
              </a:rPr>
              <a:t>SSL / HTTPS</a:t>
            </a:r>
          </a:p>
        </p:txBody>
      </p:sp>
      <p:grpSp>
        <p:nvGrpSpPr>
          <p:cNvPr id="16" name="Group 15">
            <a:extLst>
              <a:ext uri="{FF2B5EF4-FFF2-40B4-BE49-F238E27FC236}">
                <a16:creationId xmlns:a16="http://schemas.microsoft.com/office/drawing/2014/main" id="{E5457C83-E198-452C-B608-80953776E64D}"/>
              </a:ext>
            </a:extLst>
          </p:cNvPr>
          <p:cNvGrpSpPr/>
          <p:nvPr/>
        </p:nvGrpSpPr>
        <p:grpSpPr>
          <a:xfrm>
            <a:off x="687312" y="1789001"/>
            <a:ext cx="4835654" cy="3279998"/>
            <a:chOff x="687312" y="1789001"/>
            <a:chExt cx="4835654" cy="3279998"/>
          </a:xfrm>
        </p:grpSpPr>
        <p:pic>
          <p:nvPicPr>
            <p:cNvPr id="14" name="Picture 13">
              <a:extLst>
                <a:ext uri="{FF2B5EF4-FFF2-40B4-BE49-F238E27FC236}">
                  <a16:creationId xmlns:a16="http://schemas.microsoft.com/office/drawing/2014/main" id="{06955B15-4B16-4250-AADA-9133939256B1}"/>
                </a:ext>
              </a:extLst>
            </p:cNvPr>
            <p:cNvPicPr>
              <a:picLocks noChangeAspect="1"/>
            </p:cNvPicPr>
            <p:nvPr/>
          </p:nvPicPr>
          <p:blipFill>
            <a:blip r:embed="rId4"/>
            <a:stretch>
              <a:fillRect/>
            </a:stretch>
          </p:blipFill>
          <p:spPr>
            <a:xfrm>
              <a:off x="687312" y="1789001"/>
              <a:ext cx="4835654" cy="3279998"/>
            </a:xfrm>
            <a:prstGeom prst="rect">
              <a:avLst/>
            </a:prstGeom>
          </p:spPr>
        </p:pic>
        <p:sp>
          <p:nvSpPr>
            <p:cNvPr id="15" name="Rectangle 14">
              <a:extLst>
                <a:ext uri="{FF2B5EF4-FFF2-40B4-BE49-F238E27FC236}">
                  <a16:creationId xmlns:a16="http://schemas.microsoft.com/office/drawing/2014/main" id="{1306601A-4613-4EF3-AF3D-1A24A0985974}"/>
                </a:ext>
              </a:extLst>
            </p:cNvPr>
            <p:cNvSpPr/>
            <p:nvPr/>
          </p:nvSpPr>
          <p:spPr>
            <a:xfrm>
              <a:off x="4780722" y="1987826"/>
              <a:ext cx="606287" cy="496957"/>
            </a:xfrm>
            <a:prstGeom prst="rect">
              <a:avLst/>
            </a:prstGeom>
            <a:solidFill>
              <a:srgbClr val="BBEFC2"/>
            </a:solidFill>
            <a:ln>
              <a:solidFill>
                <a:srgbClr val="BBEFC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2223270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27</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9668285D-8A7B-4197-A5F6-7A76FDF12B0A}"/>
              </a:ext>
            </a:extLst>
          </p:cNvPr>
          <p:cNvPicPr>
            <a:picLocks noChangeAspect="1"/>
          </p:cNvPicPr>
          <p:nvPr/>
        </p:nvPicPr>
        <p:blipFill>
          <a:blip r:embed="rId4"/>
          <a:stretch>
            <a:fillRect/>
          </a:stretch>
        </p:blipFill>
        <p:spPr>
          <a:xfrm>
            <a:off x="23812" y="0"/>
            <a:ext cx="12144375" cy="6858000"/>
          </a:xfrm>
          <a:prstGeom prst="rect">
            <a:avLst/>
          </a:prstGeom>
        </p:spPr>
      </p:pic>
    </p:spTree>
    <p:extLst>
      <p:ext uri="{BB962C8B-B14F-4D97-AF65-F5344CB8AC3E}">
        <p14:creationId xmlns:p14="http://schemas.microsoft.com/office/powerpoint/2010/main" val="3266956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28</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482831D0-A12D-4FFA-87DF-88991DD937C7}"/>
              </a:ext>
            </a:extLst>
          </p:cNvPr>
          <p:cNvPicPr>
            <a:picLocks noChangeAspect="1"/>
          </p:cNvPicPr>
          <p:nvPr/>
        </p:nvPicPr>
        <p:blipFill>
          <a:blip r:embed="rId4"/>
          <a:stretch>
            <a:fillRect/>
          </a:stretch>
        </p:blipFill>
        <p:spPr>
          <a:xfrm>
            <a:off x="23812" y="0"/>
            <a:ext cx="12144375" cy="6858000"/>
          </a:xfrm>
          <a:prstGeom prst="rect">
            <a:avLst/>
          </a:prstGeom>
        </p:spPr>
      </p:pic>
    </p:spTree>
    <p:extLst>
      <p:ext uri="{BB962C8B-B14F-4D97-AF65-F5344CB8AC3E}">
        <p14:creationId xmlns:p14="http://schemas.microsoft.com/office/powerpoint/2010/main" val="32667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29</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CF09261-9FFD-4A53-97A0-51E25954EE4A}"/>
              </a:ext>
            </a:extLst>
          </p:cNvPr>
          <p:cNvPicPr>
            <a:picLocks noChangeAspect="1"/>
          </p:cNvPicPr>
          <p:nvPr/>
        </p:nvPicPr>
        <p:blipFill>
          <a:blip r:embed="rId4"/>
          <a:stretch>
            <a:fillRect/>
          </a:stretch>
        </p:blipFill>
        <p:spPr>
          <a:xfrm>
            <a:off x="23812" y="0"/>
            <a:ext cx="12144375" cy="6858000"/>
          </a:xfrm>
          <a:prstGeom prst="rect">
            <a:avLst/>
          </a:prstGeom>
        </p:spPr>
      </p:pic>
    </p:spTree>
    <p:extLst>
      <p:ext uri="{BB962C8B-B14F-4D97-AF65-F5344CB8AC3E}">
        <p14:creationId xmlns:p14="http://schemas.microsoft.com/office/powerpoint/2010/main" val="1845050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3</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MOTIVATION</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EF39D81-48E4-4BA5-9D39-D62E466405E0}"/>
              </a:ext>
            </a:extLst>
          </p:cNvPr>
          <p:cNvSpPr txBox="1"/>
          <p:nvPr/>
        </p:nvSpPr>
        <p:spPr>
          <a:xfrm>
            <a:off x="1958361" y="2090172"/>
            <a:ext cx="8261749" cy="2677656"/>
          </a:xfrm>
          <a:prstGeom prst="rect">
            <a:avLst/>
          </a:prstGeom>
          <a:noFill/>
        </p:spPr>
        <p:txBody>
          <a:bodyPr wrap="square" rtlCol="0">
            <a:spAutoFit/>
          </a:bodyPr>
          <a:lstStyle/>
          <a:p>
            <a:pPr marL="514350" indent="-514350" algn="just">
              <a:buFont typeface="Wingdings" panose="05000000000000000000" pitchFamily="2" charset="2"/>
              <a:buChar char="q"/>
            </a:pPr>
            <a:r>
              <a:rPr lang="en-US" sz="2800" dirty="0">
                <a:solidFill>
                  <a:schemeClr val="tx1">
                    <a:lumMod val="75000"/>
                    <a:lumOff val="25000"/>
                  </a:schemeClr>
                </a:solidFill>
              </a:rPr>
              <a:t>Deep fake technology has opened doors to many new possibilities of picture generation but also raised many issues of moral and legal matters</a:t>
            </a:r>
          </a:p>
          <a:p>
            <a:pPr marL="514350" indent="-514350" algn="just">
              <a:buFont typeface="Wingdings" panose="05000000000000000000" pitchFamily="2" charset="2"/>
              <a:buChar char="q"/>
            </a:pPr>
            <a:endParaRPr lang="en-US" sz="2800" dirty="0">
              <a:solidFill>
                <a:schemeClr val="tx1">
                  <a:lumMod val="75000"/>
                  <a:lumOff val="25000"/>
                </a:schemeClr>
              </a:solidFill>
            </a:endParaRPr>
          </a:p>
          <a:p>
            <a:pPr marL="514350" indent="-514350" algn="just">
              <a:buFont typeface="Wingdings" panose="05000000000000000000" pitchFamily="2" charset="2"/>
              <a:buChar char="q"/>
            </a:pPr>
            <a:r>
              <a:rPr lang="en-US" sz="2800" dirty="0">
                <a:solidFill>
                  <a:schemeClr val="tx1">
                    <a:lumMod val="75000"/>
                    <a:lumOff val="25000"/>
                  </a:schemeClr>
                </a:solidFill>
              </a:rPr>
              <a:t>The Motive is to get aware of fake images through Deep Learning technology.</a:t>
            </a:r>
          </a:p>
        </p:txBody>
      </p:sp>
    </p:spTree>
    <p:extLst>
      <p:ext uri="{BB962C8B-B14F-4D97-AF65-F5344CB8AC3E}">
        <p14:creationId xmlns:p14="http://schemas.microsoft.com/office/powerpoint/2010/main" val="2567284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30</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492A89F-DA70-4609-A72D-B68E9479815F}"/>
              </a:ext>
            </a:extLst>
          </p:cNvPr>
          <p:cNvPicPr>
            <a:picLocks noChangeAspect="1"/>
          </p:cNvPicPr>
          <p:nvPr/>
        </p:nvPicPr>
        <p:blipFill>
          <a:blip r:embed="rId4"/>
          <a:stretch>
            <a:fillRect/>
          </a:stretch>
        </p:blipFill>
        <p:spPr>
          <a:xfrm>
            <a:off x="23812" y="0"/>
            <a:ext cx="12144375" cy="6858000"/>
          </a:xfrm>
          <a:prstGeom prst="rect">
            <a:avLst/>
          </a:prstGeom>
        </p:spPr>
      </p:pic>
    </p:spTree>
    <p:extLst>
      <p:ext uri="{BB962C8B-B14F-4D97-AF65-F5344CB8AC3E}">
        <p14:creationId xmlns:p14="http://schemas.microsoft.com/office/powerpoint/2010/main" val="1147945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31</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AE9A6C93-EE93-4E4C-86CB-9FA4996359E4}"/>
              </a:ext>
            </a:extLst>
          </p:cNvPr>
          <p:cNvPicPr>
            <a:picLocks noChangeAspect="1"/>
          </p:cNvPicPr>
          <p:nvPr/>
        </p:nvPicPr>
        <p:blipFill>
          <a:blip r:embed="rId4"/>
          <a:stretch>
            <a:fillRect/>
          </a:stretch>
        </p:blipFill>
        <p:spPr>
          <a:xfrm>
            <a:off x="23812" y="0"/>
            <a:ext cx="12144375" cy="6858000"/>
          </a:xfrm>
          <a:prstGeom prst="rect">
            <a:avLst/>
          </a:prstGeom>
        </p:spPr>
      </p:pic>
    </p:spTree>
    <p:extLst>
      <p:ext uri="{BB962C8B-B14F-4D97-AF65-F5344CB8AC3E}">
        <p14:creationId xmlns:p14="http://schemas.microsoft.com/office/powerpoint/2010/main" val="2846600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D21C-928C-4B14-8018-FC6F63269514}"/>
              </a:ext>
            </a:extLst>
          </p:cNvPr>
          <p:cNvSpPr>
            <a:spLocks noGrp="1"/>
          </p:cNvSpPr>
          <p:nvPr>
            <p:ph type="title"/>
          </p:nvPr>
        </p:nvSpPr>
        <p:spPr>
          <a:xfrm>
            <a:off x="2757405" y="2703621"/>
            <a:ext cx="6191287" cy="1450757"/>
          </a:xfrm>
        </p:spPr>
        <p:txBody>
          <a:bodyPr>
            <a:normAutofit/>
          </a:bodyPr>
          <a:lstStyle/>
          <a:p>
            <a:r>
              <a:rPr lang="en-US" sz="9600" b="1" i="1" dirty="0"/>
              <a:t>THANK YOU</a:t>
            </a:r>
            <a:endParaRPr lang="en-IN" sz="9600" b="1" i="1" dirty="0"/>
          </a:p>
        </p:txBody>
      </p:sp>
      <p:cxnSp>
        <p:nvCxnSpPr>
          <p:cNvPr id="3" name="Straight Connector 2">
            <a:extLst>
              <a:ext uri="{FF2B5EF4-FFF2-40B4-BE49-F238E27FC236}">
                <a16:creationId xmlns:a16="http://schemas.microsoft.com/office/drawing/2014/main" id="{425C1E55-1825-497E-BB2E-DB642B465380}"/>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4430A23-1A69-49B6-BD60-342283B5E156}"/>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E80D45D-E0BC-45C7-9525-FBE842773873}"/>
              </a:ext>
            </a:extLst>
          </p:cNvPr>
          <p:cNvCxnSpPr>
            <a:cxnSpLocks/>
          </p:cNvCxnSpPr>
          <p:nvPr/>
        </p:nvCxnSpPr>
        <p:spPr>
          <a:xfrm>
            <a:off x="12179030" y="397537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8" name="Group 197">
            <a:extLst>
              <a:ext uri="{FF2B5EF4-FFF2-40B4-BE49-F238E27FC236}">
                <a16:creationId xmlns:a16="http://schemas.microsoft.com/office/drawing/2014/main" id="{764258EC-2248-415F-9F76-C11A62BFB325}"/>
              </a:ext>
            </a:extLst>
          </p:cNvPr>
          <p:cNvGrpSpPr/>
          <p:nvPr/>
        </p:nvGrpSpPr>
        <p:grpSpPr>
          <a:xfrm>
            <a:off x="152400" y="237956"/>
            <a:ext cx="11801177" cy="706616"/>
            <a:chOff x="213246" y="207785"/>
            <a:chExt cx="11732011" cy="706616"/>
          </a:xfrm>
        </p:grpSpPr>
        <p:pic>
          <p:nvPicPr>
            <p:cNvPr id="9" name="Picture 8" descr="Logo, company name&#10;&#10;Description automatically generated">
              <a:extLst>
                <a:ext uri="{FF2B5EF4-FFF2-40B4-BE49-F238E27FC236}">
                  <a16:creationId xmlns:a16="http://schemas.microsoft.com/office/drawing/2014/main" id="{DD281171-E319-4B1E-A4DF-BAB4E0E21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0" name="Picture 17" descr="D:\GAYU\manthan\download.png">
              <a:extLst>
                <a:ext uri="{FF2B5EF4-FFF2-40B4-BE49-F238E27FC236}">
                  <a16:creationId xmlns:a16="http://schemas.microsoft.com/office/drawing/2014/main" id="{6F231B5B-8E58-4236-9E57-D1DB015132E8}"/>
                </a:ext>
              </a:extLst>
            </p:cNvPr>
            <p:cNvPicPr>
              <a:picLocks noChangeAspect="1" noChangeArrowheads="1"/>
            </p:cNvPicPr>
            <p:nvPr/>
          </p:nvPicPr>
          <p:blipFill>
            <a:blip r:embed="rId3"/>
            <a:srcRect/>
            <a:stretch>
              <a:fillRect/>
            </a:stretch>
          </p:blipFill>
          <p:spPr bwMode="auto">
            <a:xfrm>
              <a:off x="213246" y="207785"/>
              <a:ext cx="1351129" cy="573444"/>
            </a:xfrm>
            <a:prstGeom prst="rect">
              <a:avLst/>
            </a:prstGeom>
            <a:noFill/>
          </p:spPr>
        </p:pic>
      </p:grpSp>
      <p:sp>
        <p:nvSpPr>
          <p:cNvPr id="11" name="Slide Number Placeholder 10">
            <a:extLst>
              <a:ext uri="{FF2B5EF4-FFF2-40B4-BE49-F238E27FC236}">
                <a16:creationId xmlns:a16="http://schemas.microsoft.com/office/drawing/2014/main" id="{EFC8ABCB-6B5E-4ECF-BD44-26B91C58D9ED}"/>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197760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D71F3AF-E839-4269-BB3A-8A30F0A06850}"/>
              </a:ext>
            </a:extLst>
          </p:cNvPr>
          <p:cNvCxnSpPr>
            <a:cxnSpLocks/>
          </p:cNvCxnSpPr>
          <p:nvPr/>
        </p:nvCxnSpPr>
        <p:spPr>
          <a:xfrm>
            <a:off x="12192000" y="401790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71F3AF-E839-4269-BB3A-8A30F0A0685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87214" y="1343486"/>
            <a:ext cx="9012622" cy="954107"/>
          </a:xfrm>
          <a:prstGeom prst="rect">
            <a:avLst/>
          </a:prstGeom>
        </p:spPr>
        <p:txBody>
          <a:bodyPr wrap="square">
            <a:spAutoFit/>
          </a:bodyPr>
          <a:lstStyle/>
          <a:p>
            <a:pPr algn="ctr"/>
            <a:r>
              <a:rPr lang="en-ID" sz="2800" b="1" dirty="0">
                <a:solidFill>
                  <a:srgbClr val="07306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 OF ARTIFICIALLY GENERATED DEEP FAKE IMAGE CONTENTS</a:t>
            </a:r>
          </a:p>
        </p:txBody>
      </p:sp>
      <p:sp>
        <p:nvSpPr>
          <p:cNvPr id="13" name="TextBox 12"/>
          <p:cNvSpPr txBox="1"/>
          <p:nvPr/>
        </p:nvSpPr>
        <p:spPr>
          <a:xfrm>
            <a:off x="771415" y="2863744"/>
            <a:ext cx="11177751" cy="2308324"/>
          </a:xfrm>
          <a:prstGeom prst="rect">
            <a:avLst/>
          </a:prstGeom>
          <a:noFill/>
        </p:spPr>
        <p:txBody>
          <a:bodyPr wrap="square" rtlCol="0">
            <a:spAutoFit/>
          </a:bodyPr>
          <a:lstStyle/>
          <a:p>
            <a:pPr marL="514350" indent="-514350">
              <a:buFont typeface="+mj-lt"/>
              <a:buAutoNum type="arabicPeriod"/>
            </a:pPr>
            <a:r>
              <a:rPr lang="en-US" sz="2400" dirty="0">
                <a:solidFill>
                  <a:schemeClr val="tx1">
                    <a:lumMod val="75000"/>
                    <a:lumOff val="25000"/>
                  </a:schemeClr>
                </a:solidFill>
              </a:rPr>
              <a:t>Deep fake technology has opened doors to many new possibilities of picture generation but also raised many issues of moral and legal matters</a:t>
            </a:r>
          </a:p>
          <a:p>
            <a:pPr marL="514350" indent="-514350">
              <a:buFont typeface="+mj-lt"/>
              <a:buAutoNum type="arabicPeriod"/>
            </a:pPr>
            <a:endParaRPr lang="en-US" sz="2400" dirty="0">
              <a:solidFill>
                <a:schemeClr val="tx1">
                  <a:lumMod val="75000"/>
                  <a:lumOff val="25000"/>
                </a:schemeClr>
              </a:solidFill>
            </a:endParaRPr>
          </a:p>
          <a:p>
            <a:pPr marL="514350" indent="-514350" algn="just">
              <a:buFont typeface="+mj-lt"/>
              <a:buAutoNum type="arabicPeriod"/>
            </a:pPr>
            <a:r>
              <a:rPr lang="en-US" sz="2400" dirty="0">
                <a:solidFill>
                  <a:schemeClr val="tx1">
                    <a:lumMod val="75000"/>
                    <a:lumOff val="25000"/>
                  </a:schemeClr>
                </a:solidFill>
              </a:rPr>
              <a:t>The Motive is to get aware of fake images through Deep Learning technology</a:t>
            </a:r>
          </a:p>
          <a:p>
            <a:pPr marL="514350" indent="-514350">
              <a:buFont typeface="+mj-lt"/>
              <a:buAutoNum type="arabicPeriod"/>
            </a:pPr>
            <a:endParaRPr lang="en-US" sz="2400" dirty="0">
              <a:solidFill>
                <a:schemeClr val="tx1">
                  <a:lumMod val="75000"/>
                  <a:lumOff val="25000"/>
                </a:schemeClr>
              </a:solidFill>
            </a:endParaRPr>
          </a:p>
          <a:p>
            <a:pPr marL="514350" indent="-514350">
              <a:buFont typeface="+mj-lt"/>
              <a:buAutoNum type="arabicPeriod"/>
            </a:pPr>
            <a:r>
              <a:rPr lang="en-US" sz="2400" dirty="0">
                <a:solidFill>
                  <a:schemeClr val="tx1">
                    <a:lumMod val="75000"/>
                    <a:lumOff val="25000"/>
                  </a:schemeClr>
                </a:solidFill>
              </a:rPr>
              <a:t>To build a Deep Learning Model which classifies real and fake images.</a:t>
            </a:r>
          </a:p>
        </p:txBody>
      </p:sp>
      <p:grpSp>
        <p:nvGrpSpPr>
          <p:cNvPr id="15" name="Group 3">
            <a:extLst>
              <a:ext uri="{FF2B5EF4-FFF2-40B4-BE49-F238E27FC236}">
                <a16:creationId xmlns:a16="http://schemas.microsoft.com/office/drawing/2014/main" id="{1A0D4A6A-B47B-4B78-AAFA-9242C729FC4C}"/>
              </a:ext>
            </a:extLst>
          </p:cNvPr>
          <p:cNvGrpSpPr/>
          <p:nvPr/>
        </p:nvGrpSpPr>
        <p:grpSpPr>
          <a:xfrm>
            <a:off x="226033" y="237956"/>
            <a:ext cx="11727544" cy="783377"/>
            <a:chOff x="217713" y="207785"/>
            <a:chExt cx="11727544" cy="783377"/>
          </a:xfrm>
        </p:grpSpPr>
        <p:sp>
          <p:nvSpPr>
            <p:cNvPr id="16" name="Rectangle 15">
              <a:extLst>
                <a:ext uri="{FF2B5EF4-FFF2-40B4-BE49-F238E27FC236}">
                  <a16:creationId xmlns:a16="http://schemas.microsoft.com/office/drawing/2014/main" id="{00CC312D-11D8-4331-9682-372E1CEED443}"/>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IDEA  INTRODUCTION</a:t>
              </a:r>
              <a:endParaRPr lang="en-IN" sz="3200" b="1" dirty="0">
                <a:solidFill>
                  <a:schemeClr val="tx1">
                    <a:lumMod val="65000"/>
                    <a:lumOff val="35000"/>
                  </a:schemeClr>
                </a:solidFill>
              </a:endParaRPr>
            </a:p>
          </p:txBody>
        </p:sp>
        <p:grpSp>
          <p:nvGrpSpPr>
            <p:cNvPr id="17" name="Group 197">
              <a:extLst>
                <a:ext uri="{FF2B5EF4-FFF2-40B4-BE49-F238E27FC236}">
                  <a16:creationId xmlns:a16="http://schemas.microsoft.com/office/drawing/2014/main" id="{719E3A4D-B027-4E25-AA95-8F6AF4D3B9A6}"/>
                </a:ext>
              </a:extLst>
            </p:cNvPr>
            <p:cNvGrpSpPr/>
            <p:nvPr/>
          </p:nvGrpSpPr>
          <p:grpSpPr>
            <a:xfrm>
              <a:off x="306552" y="281995"/>
              <a:ext cx="11638705" cy="632406"/>
              <a:chOff x="306552" y="281995"/>
              <a:chExt cx="11638705" cy="632406"/>
            </a:xfrm>
          </p:grpSpPr>
          <p:pic>
            <p:nvPicPr>
              <p:cNvPr id="18" name="Picture 17" descr="Logo, company name&#10;&#10;Description automatically generated">
                <a:extLst>
                  <a:ext uri="{FF2B5EF4-FFF2-40B4-BE49-F238E27FC236}">
                    <a16:creationId xmlns:a16="http://schemas.microsoft.com/office/drawing/2014/main" id="{28763BC1-6E23-4797-88DD-30BED9CFB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9" name="Picture 17" descr="D:\GAYU\manthan\download.png">
                <a:extLst>
                  <a:ext uri="{FF2B5EF4-FFF2-40B4-BE49-F238E27FC236}">
                    <a16:creationId xmlns:a16="http://schemas.microsoft.com/office/drawing/2014/main" id="{4A2B24EC-1CF4-4B50-B54C-B03837F989C8}"/>
                  </a:ext>
                </a:extLst>
              </p:cNvPr>
              <p:cNvPicPr>
                <a:picLocks noChangeAspect="1" noChangeArrowheads="1"/>
              </p:cNvPicPr>
              <p:nvPr/>
            </p:nvPicPr>
            <p:blipFill>
              <a:blip r:embed="rId4"/>
              <a:srcRect/>
              <a:stretch>
                <a:fillRect/>
              </a:stretch>
            </p:blipFill>
            <p:spPr bwMode="auto">
              <a:xfrm>
                <a:off x="306552" y="306089"/>
                <a:ext cx="1351129" cy="573444"/>
              </a:xfrm>
              <a:prstGeom prst="rect">
                <a:avLst/>
              </a:prstGeom>
              <a:noFill/>
            </p:spPr>
          </p:pic>
        </p:grpSp>
      </p:grpSp>
      <p:sp>
        <p:nvSpPr>
          <p:cNvPr id="2" name="Slide Number Placeholder 1">
            <a:extLst>
              <a:ext uri="{FF2B5EF4-FFF2-40B4-BE49-F238E27FC236}">
                <a16:creationId xmlns:a16="http://schemas.microsoft.com/office/drawing/2014/main" id="{A147FDBA-C5B7-4D0F-9C5A-9DD47C9716D5}"/>
              </a:ext>
            </a:extLst>
          </p:cNvPr>
          <p:cNvSpPr>
            <a:spLocks noGrp="1"/>
          </p:cNvSpPr>
          <p:nvPr>
            <p:ph type="sldNum" sz="quarter" idx="12"/>
          </p:nvPr>
        </p:nvSpPr>
        <p:spPr>
          <a:xfrm>
            <a:off x="9900458" y="6459785"/>
            <a:ext cx="1312025" cy="365125"/>
          </a:xfrm>
        </p:spPr>
        <p:txBody>
          <a:bodyPr/>
          <a:lstStyle/>
          <a:p>
            <a:fld id="{31599C52-5F75-4F4B-834C-BE0CEDAE4509}" type="slidenum">
              <a:rPr lang="en-ID" smtClean="0"/>
              <a:pPr/>
              <a:t>4</a:t>
            </a:fld>
            <a:endParaRPr lang="en-ID"/>
          </a:p>
        </p:txBody>
      </p:sp>
    </p:spTree>
    <p:extLst>
      <p:ext uri="{BB962C8B-B14F-4D97-AF65-F5344CB8AC3E}">
        <p14:creationId xmlns:p14="http://schemas.microsoft.com/office/powerpoint/2010/main" val="2594920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7B96526-9D32-4444-8F23-61600BC66BD2}"/>
              </a:ext>
            </a:extLst>
          </p:cNvPr>
          <p:cNvSpPr/>
          <p:nvPr/>
        </p:nvSpPr>
        <p:spPr>
          <a:xfrm flipH="1">
            <a:off x="1256146" y="1960182"/>
            <a:ext cx="9441843" cy="3447098"/>
          </a:xfrm>
          <a:prstGeom prst="rect">
            <a:avLst/>
          </a:prstGeom>
        </p:spPr>
        <p:txBody>
          <a:bodyPr wrap="square" lIns="0" tIns="0" rIns="0" bIns="0">
            <a:spAutoFit/>
          </a:bodyPr>
          <a:lstStyle/>
          <a:p>
            <a:pPr algn="just"/>
            <a:r>
              <a:rPr lang="en-US" sz="3200" dirty="0">
                <a:solidFill>
                  <a:srgbClr val="073061"/>
                </a:solidFill>
                <a:cs typeface="Times New Roman" panose="02020603050405020304" pitchFamily="18" charset="0"/>
              </a:rPr>
              <a:t>DEEP  LEARNING (DL) :</a:t>
            </a:r>
          </a:p>
          <a:p>
            <a:pPr algn="just"/>
            <a:endParaRPr lang="en-US" sz="2400" dirty="0">
              <a:solidFill>
                <a:srgbClr val="073061"/>
              </a:solidFill>
              <a:cs typeface="Times New Roman" panose="02020603050405020304" pitchFamily="18" charset="0"/>
            </a:endParaRPr>
          </a:p>
          <a:p>
            <a:pPr algn="just"/>
            <a:r>
              <a:rPr lang="en-US" sz="2400" dirty="0">
                <a:solidFill>
                  <a:srgbClr val="073061"/>
                </a:solidFill>
                <a:cs typeface="Times New Roman" panose="02020603050405020304" pitchFamily="18" charset="0"/>
              </a:rPr>
              <a:t>		</a:t>
            </a:r>
            <a:r>
              <a:rPr lang="en-US" sz="2400" dirty="0">
                <a:solidFill>
                  <a:schemeClr val="tx1">
                    <a:lumMod val="65000"/>
                    <a:lumOff val="35000"/>
                  </a:schemeClr>
                </a:solidFill>
                <a:cs typeface="Times New Roman" panose="02020603050405020304" pitchFamily="18" charset="0"/>
              </a:rPr>
              <a:t>Deepfakes uses deep learning technology to manipulate images, videos, audios of a person that humans cannot differentiate them from the real one.</a:t>
            </a:r>
          </a:p>
          <a:p>
            <a:pPr algn="just"/>
            <a:endParaRPr lang="en-US" sz="2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400" b="0" i="0" dirty="0">
                <a:solidFill>
                  <a:schemeClr val="tx1">
                    <a:lumMod val="65000"/>
                    <a:lumOff val="35000"/>
                  </a:schemeClr>
                </a:solidFill>
                <a:effectLst/>
              </a:rPr>
              <a:t>In deepfake AI, deep learning algorithms that teach themselves how to solve problems with large data sets, are used to swap faces in videos, images, and other digital content to make the fake appear real.</a:t>
            </a:r>
            <a:endParaRPr lang="en-ID" sz="2400" dirty="0">
              <a:solidFill>
                <a:schemeClr val="tx1">
                  <a:lumMod val="65000"/>
                  <a:lumOff val="35000"/>
                </a:schemeClr>
              </a:solidFill>
              <a:cs typeface="Times New Roman" panose="02020603050405020304" pitchFamily="18" charset="0"/>
            </a:endParaRPr>
          </a:p>
        </p:txBody>
      </p:sp>
      <p:cxnSp>
        <p:nvCxnSpPr>
          <p:cNvPr id="5" name="Straight Connector 4">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71F3AF-E839-4269-BB3A-8A30F0A06850}"/>
              </a:ext>
            </a:extLst>
          </p:cNvPr>
          <p:cNvCxnSpPr>
            <a:cxnSpLocks/>
          </p:cNvCxnSpPr>
          <p:nvPr/>
        </p:nvCxnSpPr>
        <p:spPr>
          <a:xfrm>
            <a:off x="12170735" y="4475103"/>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09F869-9D72-44C5-AA37-4E512A37E6C4}"/>
              </a:ext>
            </a:extLst>
          </p:cNvPr>
          <p:cNvSpPr/>
          <p:nvPr/>
        </p:nvSpPr>
        <p:spPr>
          <a:xfrm flipH="1">
            <a:off x="852769" y="1030788"/>
            <a:ext cx="10600319" cy="800219"/>
          </a:xfrm>
          <a:prstGeom prst="rect">
            <a:avLst/>
          </a:prstGeom>
        </p:spPr>
        <p:txBody>
          <a:bodyPr wrap="square" lIns="0" tIns="0" rIns="0" bIns="0">
            <a:spAutoFit/>
          </a:bodyPr>
          <a:lstStyle/>
          <a:p>
            <a:r>
              <a:rPr lang="en-ID" sz="2400" b="1" dirty="0">
                <a:solidFill>
                  <a:srgbClr val="07306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ID" sz="2800" b="1" dirty="0">
                <a:solidFill>
                  <a:srgbClr val="073061"/>
                </a:solidFill>
                <a:effectLst>
                  <a:outerShdw blurRad="38100" dist="38100" dir="2700000" algn="tl">
                    <a:srgbClr val="000000">
                      <a:alpha val="43137"/>
                    </a:srgbClr>
                  </a:outerShdw>
                </a:effectLst>
                <a:cs typeface="Arial" panose="020B0604020202020204" pitchFamily="34" charset="0"/>
              </a:rPr>
              <a:t>DEEP  FAKE  CONTENT  DETECTION</a:t>
            </a:r>
          </a:p>
          <a:p>
            <a:r>
              <a:rPr lang="en-ID" sz="2400" b="1" dirty="0">
                <a:solidFill>
                  <a:srgbClr val="073061"/>
                </a:solidFill>
                <a:latin typeface="Arial" panose="020B0604020202020204" pitchFamily="34" charset="0"/>
                <a:cs typeface="Arial" panose="020B0604020202020204" pitchFamily="34" charset="0"/>
              </a:rPr>
              <a:t>                                                                                   </a:t>
            </a:r>
            <a:r>
              <a:rPr lang="en-ID" sz="2400" b="1" dirty="0">
                <a:solidFill>
                  <a:srgbClr val="073061"/>
                </a:solidFill>
                <a:effectLst>
                  <a:outerShdw blurRad="38100" dist="38100" dir="2700000" algn="tl">
                    <a:srgbClr val="000000">
                      <a:alpha val="43137"/>
                    </a:srgbClr>
                  </a:outerShdw>
                </a:effectLst>
                <a:cs typeface="Arial" panose="020B0604020202020204" pitchFamily="34" charset="0"/>
              </a:rPr>
              <a:t>- BASELINE</a:t>
            </a:r>
          </a:p>
        </p:txBody>
      </p:sp>
      <p:grpSp>
        <p:nvGrpSpPr>
          <p:cNvPr id="30" name="Group 3">
            <a:extLst>
              <a:ext uri="{FF2B5EF4-FFF2-40B4-BE49-F238E27FC236}">
                <a16:creationId xmlns:a16="http://schemas.microsoft.com/office/drawing/2014/main" id="{19E83BA9-4C35-474F-81CF-B8C597F1EF46}"/>
              </a:ext>
            </a:extLst>
          </p:cNvPr>
          <p:cNvGrpSpPr/>
          <p:nvPr/>
        </p:nvGrpSpPr>
        <p:grpSpPr>
          <a:xfrm>
            <a:off x="156893" y="237956"/>
            <a:ext cx="11796684" cy="783377"/>
            <a:chOff x="217713" y="207785"/>
            <a:chExt cx="11727544" cy="783377"/>
          </a:xfrm>
        </p:grpSpPr>
        <p:sp>
          <p:nvSpPr>
            <p:cNvPr id="31" name="Rectangle 30">
              <a:extLst>
                <a:ext uri="{FF2B5EF4-FFF2-40B4-BE49-F238E27FC236}">
                  <a16:creationId xmlns:a16="http://schemas.microsoft.com/office/drawing/2014/main" id="{ACE52879-FBA9-4276-8E7E-215E757E3C1A}"/>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SOLUTION  STACK</a:t>
              </a:r>
              <a:endParaRPr lang="en-IN" sz="3200" b="1" dirty="0">
                <a:solidFill>
                  <a:schemeClr val="tx1">
                    <a:lumMod val="65000"/>
                    <a:lumOff val="35000"/>
                  </a:schemeClr>
                </a:solidFill>
              </a:endParaRPr>
            </a:p>
          </p:txBody>
        </p:sp>
        <p:grpSp>
          <p:nvGrpSpPr>
            <p:cNvPr id="32" name="Group 197">
              <a:extLst>
                <a:ext uri="{FF2B5EF4-FFF2-40B4-BE49-F238E27FC236}">
                  <a16:creationId xmlns:a16="http://schemas.microsoft.com/office/drawing/2014/main" id="{FBCFEE34-FA02-4328-8C4E-F8C33E3D98A5}"/>
                </a:ext>
              </a:extLst>
            </p:cNvPr>
            <p:cNvGrpSpPr/>
            <p:nvPr/>
          </p:nvGrpSpPr>
          <p:grpSpPr>
            <a:xfrm>
              <a:off x="298765" y="281995"/>
              <a:ext cx="11646492" cy="632406"/>
              <a:chOff x="298765" y="281995"/>
              <a:chExt cx="11646492" cy="632406"/>
            </a:xfrm>
          </p:grpSpPr>
          <p:pic>
            <p:nvPicPr>
              <p:cNvPr id="33" name="Picture 32" descr="Logo, company name&#10;&#10;Description automatically generated">
                <a:extLst>
                  <a:ext uri="{FF2B5EF4-FFF2-40B4-BE49-F238E27FC236}">
                    <a16:creationId xmlns:a16="http://schemas.microsoft.com/office/drawing/2014/main" id="{9DA6B9E4-1C9B-466A-9D23-5BCD95A1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35" name="Picture 17" descr="D:\GAYU\manthan\download.png">
                <a:extLst>
                  <a:ext uri="{FF2B5EF4-FFF2-40B4-BE49-F238E27FC236}">
                    <a16:creationId xmlns:a16="http://schemas.microsoft.com/office/drawing/2014/main" id="{37F1C645-D6C6-4C84-AE0E-B4B26C211F8F}"/>
                  </a:ext>
                </a:extLst>
              </p:cNvPr>
              <p:cNvPicPr>
                <a:picLocks noChangeAspect="1" noChangeArrowheads="1"/>
              </p:cNvPicPr>
              <p:nvPr/>
            </p:nvPicPr>
            <p:blipFill>
              <a:blip r:embed="rId3"/>
              <a:srcRect/>
              <a:stretch>
                <a:fillRect/>
              </a:stretch>
            </p:blipFill>
            <p:spPr bwMode="auto">
              <a:xfrm>
                <a:off x="298765" y="302974"/>
                <a:ext cx="1351129" cy="573444"/>
              </a:xfrm>
              <a:prstGeom prst="rect">
                <a:avLst/>
              </a:prstGeom>
              <a:noFill/>
            </p:spPr>
          </p:pic>
        </p:grpSp>
      </p:grpSp>
      <p:cxnSp>
        <p:nvCxnSpPr>
          <p:cNvPr id="36" name="Straight Connector 35">
            <a:extLst>
              <a:ext uri="{FF2B5EF4-FFF2-40B4-BE49-F238E27FC236}">
                <a16:creationId xmlns:a16="http://schemas.microsoft.com/office/drawing/2014/main" id="{D0903438-5666-4808-A570-A5F6E02C530C}"/>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DFB3BBB-7A7C-41A0-BD38-E4E68666DEA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273751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6</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0"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SOLUTION STACK (Continuation)</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5578B9D-FABE-4967-B536-4DC97C5F9947}"/>
              </a:ext>
            </a:extLst>
          </p:cNvPr>
          <p:cNvGrpSpPr/>
          <p:nvPr/>
        </p:nvGrpSpPr>
        <p:grpSpPr>
          <a:xfrm>
            <a:off x="1413462" y="1608778"/>
            <a:ext cx="9365076" cy="4347227"/>
            <a:chOff x="1413462" y="1608778"/>
            <a:chExt cx="9365076" cy="4347227"/>
          </a:xfrm>
        </p:grpSpPr>
        <p:grpSp>
          <p:nvGrpSpPr>
            <p:cNvPr id="16" name="Group 15">
              <a:extLst>
                <a:ext uri="{FF2B5EF4-FFF2-40B4-BE49-F238E27FC236}">
                  <a16:creationId xmlns:a16="http://schemas.microsoft.com/office/drawing/2014/main" id="{204CDFF4-888B-409D-BBC7-BE5398E81E0A}"/>
                </a:ext>
              </a:extLst>
            </p:cNvPr>
            <p:cNvGrpSpPr/>
            <p:nvPr/>
          </p:nvGrpSpPr>
          <p:grpSpPr>
            <a:xfrm rot="5400000">
              <a:off x="-647266" y="3754262"/>
              <a:ext cx="4262471" cy="141016"/>
              <a:chOff x="1120546" y="3285392"/>
              <a:chExt cx="3066079" cy="98276"/>
            </a:xfrm>
          </p:grpSpPr>
          <p:cxnSp>
            <p:nvCxnSpPr>
              <p:cNvPr id="17" name="Straight Connector 16">
                <a:extLst>
                  <a:ext uri="{FF2B5EF4-FFF2-40B4-BE49-F238E27FC236}">
                    <a16:creationId xmlns:a16="http://schemas.microsoft.com/office/drawing/2014/main" id="{55C76B21-8FE4-4565-80D1-085CE8DCA8F6}"/>
                  </a:ext>
                </a:extLst>
              </p:cNvPr>
              <p:cNvCxnSpPr>
                <a:cxnSpLocks/>
                <a:stCxn id="20" idx="2"/>
                <a:endCxn id="18" idx="6"/>
              </p:cNvCxnSpPr>
              <p:nvPr/>
            </p:nvCxnSpPr>
            <p:spPr>
              <a:xfrm rot="16200000" flipH="1" flipV="1">
                <a:off x="2653586" y="1900546"/>
                <a:ext cx="1" cy="2867967"/>
              </a:xfrm>
              <a:prstGeom prst="line">
                <a:avLst/>
              </a:prstGeom>
              <a:ln>
                <a:solidFill>
                  <a:srgbClr val="07306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A76962D-8C5F-4430-860C-54FCE7406D57}"/>
                  </a:ext>
                </a:extLst>
              </p:cNvPr>
              <p:cNvSpPr/>
              <p:nvPr/>
            </p:nvSpPr>
            <p:spPr>
              <a:xfrm rot="10800000" flipH="1">
                <a:off x="1120546" y="3285393"/>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6216AFB6-8189-44E0-A172-8A3C60C33A36}"/>
                  </a:ext>
                </a:extLst>
              </p:cNvPr>
              <p:cNvSpPr/>
              <p:nvPr/>
            </p:nvSpPr>
            <p:spPr>
              <a:xfrm rot="10800000" flipH="1">
                <a:off x="2604059" y="3285392"/>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12393AE2-FE01-4FEA-A56F-B13594824553}"/>
                  </a:ext>
                </a:extLst>
              </p:cNvPr>
              <p:cNvSpPr/>
              <p:nvPr/>
            </p:nvSpPr>
            <p:spPr>
              <a:xfrm rot="10800000" flipH="1">
                <a:off x="4087569" y="3285392"/>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Rectangle 13">
              <a:extLst>
                <a:ext uri="{FF2B5EF4-FFF2-40B4-BE49-F238E27FC236}">
                  <a16:creationId xmlns:a16="http://schemas.microsoft.com/office/drawing/2014/main" id="{C4B7803F-61A0-4F32-B753-7D7B88C86A02}"/>
                </a:ext>
              </a:extLst>
            </p:cNvPr>
            <p:cNvSpPr/>
            <p:nvPr/>
          </p:nvSpPr>
          <p:spPr>
            <a:xfrm flipH="1">
              <a:off x="2400934" y="1608778"/>
              <a:ext cx="8377597" cy="369332"/>
            </a:xfrm>
            <a:prstGeom prst="rect">
              <a:avLst/>
            </a:prstGeom>
          </p:spPr>
          <p:txBody>
            <a:bodyPr wrap="square" lIns="0" tIns="0" rIns="0" bIns="0">
              <a:spAutoFit/>
            </a:bodyPr>
            <a:lstStyle/>
            <a:p>
              <a:pPr algn="just"/>
              <a:r>
                <a:rPr lang="en-ID" sz="2400" dirty="0">
                  <a:solidFill>
                    <a:srgbClr val="073061"/>
                  </a:solidFill>
                  <a:cs typeface="Times New Roman" panose="02020603050405020304" pitchFamily="18" charset="0"/>
                </a:rPr>
                <a:t>GENERATIVE ADVERSARIAL NETWORKS(GAN) :</a:t>
              </a:r>
            </a:p>
          </p:txBody>
        </p:sp>
        <p:sp>
          <p:nvSpPr>
            <p:cNvPr id="15" name="TextBox 14">
              <a:extLst>
                <a:ext uri="{FF2B5EF4-FFF2-40B4-BE49-F238E27FC236}">
                  <a16:creationId xmlns:a16="http://schemas.microsoft.com/office/drawing/2014/main" id="{5E17B701-4DBD-4068-B937-83FB69305800}"/>
                </a:ext>
              </a:extLst>
            </p:cNvPr>
            <p:cNvSpPr txBox="1"/>
            <p:nvPr/>
          </p:nvSpPr>
          <p:spPr>
            <a:xfrm>
              <a:off x="2400935" y="2208943"/>
              <a:ext cx="8377603" cy="1200329"/>
            </a:xfrm>
            <a:prstGeom prst="rect">
              <a:avLst/>
            </a:prstGeom>
            <a:noFill/>
          </p:spPr>
          <p:txBody>
            <a:bodyPr wrap="square">
              <a:spAutoFit/>
            </a:bodyPr>
            <a:lstStyle/>
            <a:p>
              <a:pPr algn="just"/>
              <a:r>
                <a:rPr lang="en-US" sz="1800" dirty="0">
                  <a:solidFill>
                    <a:srgbClr val="073061"/>
                  </a:solidFill>
                  <a:cs typeface="Times New Roman" panose="02020603050405020304" pitchFamily="18" charset="0"/>
                </a:rPr>
                <a:t>	</a:t>
              </a:r>
              <a:r>
                <a:rPr lang="en-US" sz="2400" dirty="0">
                  <a:solidFill>
                    <a:schemeClr val="tx1">
                      <a:lumMod val="65000"/>
                      <a:lumOff val="35000"/>
                    </a:schemeClr>
                  </a:solidFill>
                  <a:cs typeface="Times New Roman" panose="02020603050405020304" pitchFamily="18" charset="0"/>
                </a:rPr>
                <a:t>GAN is an algorithmic architectures that use two neural networks, pitting one against the other (thus the “adversarial”) in order to generate new synthetic instances of data.</a:t>
              </a:r>
              <a:endParaRPr lang="en-ID" sz="2400" dirty="0">
                <a:solidFill>
                  <a:schemeClr val="tx1">
                    <a:lumMod val="65000"/>
                    <a:lumOff val="35000"/>
                  </a:schemeClr>
                </a:solidFill>
                <a:cs typeface="Times New Roman" panose="02020603050405020304" pitchFamily="18" charset="0"/>
              </a:endParaRPr>
            </a:p>
          </p:txBody>
        </p:sp>
        <p:sp>
          <p:nvSpPr>
            <p:cNvPr id="21" name="Rectangle 20">
              <a:extLst>
                <a:ext uri="{FF2B5EF4-FFF2-40B4-BE49-F238E27FC236}">
                  <a16:creationId xmlns:a16="http://schemas.microsoft.com/office/drawing/2014/main" id="{A8121315-EF27-4732-8257-13536F461687}"/>
                </a:ext>
              </a:extLst>
            </p:cNvPr>
            <p:cNvSpPr/>
            <p:nvPr/>
          </p:nvSpPr>
          <p:spPr>
            <a:xfrm flipH="1">
              <a:off x="2400933" y="3640105"/>
              <a:ext cx="8377599" cy="369332"/>
            </a:xfrm>
            <a:prstGeom prst="rect">
              <a:avLst/>
            </a:prstGeom>
          </p:spPr>
          <p:txBody>
            <a:bodyPr wrap="square" lIns="0" tIns="0" rIns="0" bIns="0">
              <a:spAutoFit/>
            </a:bodyPr>
            <a:lstStyle/>
            <a:p>
              <a:pPr algn="just"/>
              <a:r>
                <a:rPr lang="en-ID" sz="2400" dirty="0">
                  <a:solidFill>
                    <a:srgbClr val="073061"/>
                  </a:solidFill>
                  <a:cs typeface="Times New Roman" panose="02020603050405020304" pitchFamily="18" charset="0"/>
                </a:rPr>
                <a:t>CONVOLUTIONAL NEURAL NETWORKS(CNN) :</a:t>
              </a:r>
            </a:p>
          </p:txBody>
        </p:sp>
        <p:sp>
          <p:nvSpPr>
            <p:cNvPr id="22" name="Rectangle 21">
              <a:extLst>
                <a:ext uri="{FF2B5EF4-FFF2-40B4-BE49-F238E27FC236}">
                  <a16:creationId xmlns:a16="http://schemas.microsoft.com/office/drawing/2014/main" id="{227B92E4-63B9-47E7-9F0B-54C24969E78E}"/>
                </a:ext>
              </a:extLst>
            </p:cNvPr>
            <p:cNvSpPr/>
            <p:nvPr/>
          </p:nvSpPr>
          <p:spPr>
            <a:xfrm flipH="1">
              <a:off x="2400932" y="4314787"/>
              <a:ext cx="8377592" cy="1477328"/>
            </a:xfrm>
            <a:prstGeom prst="rect">
              <a:avLst/>
            </a:prstGeom>
          </p:spPr>
          <p:txBody>
            <a:bodyPr wrap="square" lIns="0" tIns="0" rIns="0" bIns="0">
              <a:spAutoFit/>
            </a:bodyPr>
            <a:lstStyle/>
            <a:p>
              <a:pPr algn="just"/>
              <a:r>
                <a:rPr lang="en-US" sz="2000" dirty="0">
                  <a:solidFill>
                    <a:srgbClr val="073061"/>
                  </a:solidFill>
                  <a:cs typeface="Times New Roman" panose="02020603050405020304" pitchFamily="18" charset="0"/>
                </a:rPr>
                <a:t>	</a:t>
              </a:r>
              <a:r>
                <a:rPr lang="en-US" sz="2400" dirty="0">
                  <a:solidFill>
                    <a:schemeClr val="tx1">
                      <a:lumMod val="65000"/>
                      <a:lumOff val="35000"/>
                    </a:schemeClr>
                  </a:solidFill>
                  <a:cs typeface="Times New Roman" panose="02020603050405020304" pitchFamily="18" charset="0"/>
                </a:rPr>
                <a:t>Convolutional Neural Network(CNN) is a Deep Learning algorithm which can take in an input image, assign importance to various aspects in the image and be able to differentiate one from the other</a:t>
              </a:r>
              <a:r>
                <a:rPr lang="en-US" sz="2400" dirty="0">
                  <a:solidFill>
                    <a:schemeClr val="tx1">
                      <a:lumMod val="65000"/>
                      <a:lumOff val="35000"/>
                    </a:schemeClr>
                  </a:solidFill>
                  <a:cs typeface="Segoe UI" panose="020B0502040204020203" pitchFamily="34" charset="0"/>
                </a:rPr>
                <a:t>.</a:t>
              </a:r>
              <a:endParaRPr lang="en-ID" sz="2400" dirty="0">
                <a:solidFill>
                  <a:schemeClr val="tx1">
                    <a:lumMod val="65000"/>
                    <a:lumOff val="35000"/>
                  </a:schemeClr>
                </a:solidFill>
                <a:cs typeface="Segoe UI" panose="020B0502040204020203" pitchFamily="34" charset="0"/>
              </a:endParaRPr>
            </a:p>
          </p:txBody>
        </p:sp>
      </p:grpSp>
    </p:spTree>
    <p:extLst>
      <p:ext uri="{BB962C8B-B14F-4D97-AF65-F5344CB8AC3E}">
        <p14:creationId xmlns:p14="http://schemas.microsoft.com/office/powerpoint/2010/main" val="109176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7</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16856" y="-18756"/>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DEEPFAKE IMAGE CONTENTS</a:t>
                </a: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BD67AC3-D46B-4F43-8886-24E6F5325046}"/>
              </a:ext>
            </a:extLst>
          </p:cNvPr>
          <p:cNvGrpSpPr/>
          <p:nvPr/>
        </p:nvGrpSpPr>
        <p:grpSpPr>
          <a:xfrm>
            <a:off x="993032" y="1371963"/>
            <a:ext cx="8575841" cy="4733574"/>
            <a:chOff x="993032" y="1371964"/>
            <a:chExt cx="6077525" cy="3827624"/>
          </a:xfrm>
        </p:grpSpPr>
        <p:sp>
          <p:nvSpPr>
            <p:cNvPr id="3" name="TextBox 2">
              <a:extLst>
                <a:ext uri="{FF2B5EF4-FFF2-40B4-BE49-F238E27FC236}">
                  <a16:creationId xmlns:a16="http://schemas.microsoft.com/office/drawing/2014/main" id="{DD9EBF30-F0BB-4458-BFF7-D4CF005909A7}"/>
                </a:ext>
              </a:extLst>
            </p:cNvPr>
            <p:cNvSpPr txBox="1"/>
            <p:nvPr/>
          </p:nvSpPr>
          <p:spPr>
            <a:xfrm>
              <a:off x="993032" y="1371964"/>
              <a:ext cx="6077525" cy="523220"/>
            </a:xfrm>
            <a:prstGeom prst="rect">
              <a:avLst/>
            </a:prstGeom>
            <a:noFill/>
          </p:spPr>
          <p:txBody>
            <a:bodyPr wrap="square" rtlCol="0">
              <a:spAutoFit/>
            </a:bodyPr>
            <a:lstStyle/>
            <a:p>
              <a:r>
                <a:rPr lang="en-IN" sz="2800" b="1" dirty="0">
                  <a:solidFill>
                    <a:srgbClr val="003366"/>
                  </a:solidFill>
                </a:rPr>
                <a:t>OBJECTIVES :</a:t>
              </a:r>
            </a:p>
          </p:txBody>
        </p:sp>
        <p:sp>
          <p:nvSpPr>
            <p:cNvPr id="14" name="TextBox 13">
              <a:extLst>
                <a:ext uri="{FF2B5EF4-FFF2-40B4-BE49-F238E27FC236}">
                  <a16:creationId xmlns:a16="http://schemas.microsoft.com/office/drawing/2014/main" id="{3D20C515-6194-485B-A44E-173EF98F6C5B}"/>
                </a:ext>
              </a:extLst>
            </p:cNvPr>
            <p:cNvSpPr txBox="1"/>
            <p:nvPr/>
          </p:nvSpPr>
          <p:spPr>
            <a:xfrm>
              <a:off x="1550776" y="1740271"/>
              <a:ext cx="3614601" cy="3459317"/>
            </a:xfrm>
            <a:prstGeom prst="rect">
              <a:avLst/>
            </a:prstGeom>
            <a:noFill/>
          </p:spPr>
          <p:txBody>
            <a:bodyPr wrap="square" rtlCol="0">
              <a:spAutoFit/>
            </a:bodyPr>
            <a:lstStyle/>
            <a:p>
              <a:r>
                <a:rPr lang="en-IN" sz="2800" dirty="0">
                  <a:solidFill>
                    <a:schemeClr val="tx1">
                      <a:lumMod val="75000"/>
                      <a:lumOff val="25000"/>
                    </a:schemeClr>
                  </a:solidFill>
                </a:rPr>
                <a:t>IMAGE DETECTION :</a:t>
              </a:r>
            </a:p>
            <a:p>
              <a:pPr marL="285750" indent="-285750">
                <a:buFont typeface="Arial" panose="020B0604020202020204" pitchFamily="34" charset="0"/>
                <a:buChar char="•"/>
              </a:pPr>
              <a:r>
                <a:rPr lang="en-IN" sz="2400" dirty="0">
                  <a:solidFill>
                    <a:schemeClr val="tx1">
                      <a:lumMod val="75000"/>
                      <a:lumOff val="25000"/>
                    </a:schemeClr>
                  </a:solidFill>
                </a:rPr>
                <a:t>Idea Introduction</a:t>
              </a:r>
            </a:p>
            <a:p>
              <a:pPr marL="285750" indent="-285750">
                <a:buFont typeface="Arial" panose="020B0604020202020204" pitchFamily="34" charset="0"/>
                <a:buChar char="•"/>
              </a:pPr>
              <a:r>
                <a:rPr lang="en-IN" sz="2400" dirty="0">
                  <a:solidFill>
                    <a:schemeClr val="tx1">
                      <a:lumMod val="75000"/>
                      <a:lumOff val="25000"/>
                    </a:schemeClr>
                  </a:solidFill>
                </a:rPr>
                <a:t>Outcome And Approach</a:t>
              </a:r>
            </a:p>
            <a:p>
              <a:pPr marL="285750" indent="-285750">
                <a:buFont typeface="Arial" panose="020B0604020202020204" pitchFamily="34" charset="0"/>
                <a:buChar char="•"/>
              </a:pPr>
              <a:r>
                <a:rPr lang="en-IN" sz="2400" dirty="0">
                  <a:solidFill>
                    <a:schemeClr val="tx1">
                      <a:lumMod val="75000"/>
                      <a:lumOff val="25000"/>
                    </a:schemeClr>
                  </a:solidFill>
                </a:rPr>
                <a:t>Architecture</a:t>
              </a:r>
            </a:p>
            <a:p>
              <a:pPr marL="285750" indent="-285750">
                <a:buFont typeface="Arial" panose="020B0604020202020204" pitchFamily="34" charset="0"/>
                <a:buChar char="•"/>
              </a:pPr>
              <a:r>
                <a:rPr lang="en-IN" sz="2400" dirty="0">
                  <a:solidFill>
                    <a:schemeClr val="tx1">
                      <a:lumMod val="75000"/>
                      <a:lumOff val="25000"/>
                    </a:schemeClr>
                  </a:solidFill>
                </a:rPr>
                <a:t>Vision</a:t>
              </a:r>
            </a:p>
            <a:p>
              <a:endParaRPr lang="en-IN" sz="2400" dirty="0">
                <a:solidFill>
                  <a:schemeClr val="tx1">
                    <a:lumMod val="75000"/>
                    <a:lumOff val="25000"/>
                  </a:schemeClr>
                </a:solidFill>
              </a:endParaRPr>
            </a:p>
            <a:p>
              <a:r>
                <a:rPr lang="en-IN" sz="2800" dirty="0">
                  <a:solidFill>
                    <a:schemeClr val="tx1">
                      <a:lumMod val="75000"/>
                      <a:lumOff val="25000"/>
                    </a:schemeClr>
                  </a:solidFill>
                </a:rPr>
                <a:t>VIDEO DETECTION :</a:t>
              </a:r>
            </a:p>
            <a:p>
              <a:pPr marL="285750" indent="-285750">
                <a:buFont typeface="Arial" panose="020B0604020202020204" pitchFamily="34" charset="0"/>
                <a:buChar char="•"/>
              </a:pPr>
              <a:r>
                <a:rPr lang="en-IN" sz="2400" dirty="0">
                  <a:solidFill>
                    <a:schemeClr val="tx1">
                      <a:lumMod val="75000"/>
                      <a:lumOff val="25000"/>
                    </a:schemeClr>
                  </a:solidFill>
                </a:rPr>
                <a:t>Idea Introduction</a:t>
              </a:r>
            </a:p>
            <a:p>
              <a:pPr marL="285750" indent="-285750">
                <a:buFont typeface="Arial" panose="020B0604020202020204" pitchFamily="34" charset="0"/>
                <a:buChar char="•"/>
              </a:pPr>
              <a:r>
                <a:rPr lang="en-IN" sz="2400" dirty="0">
                  <a:solidFill>
                    <a:schemeClr val="tx1">
                      <a:lumMod val="75000"/>
                      <a:lumOff val="25000"/>
                    </a:schemeClr>
                  </a:solidFill>
                </a:rPr>
                <a:t>Outcome And Approach</a:t>
              </a:r>
            </a:p>
            <a:p>
              <a:pPr marL="285750" indent="-285750">
                <a:buFont typeface="Arial" panose="020B0604020202020204" pitchFamily="34" charset="0"/>
                <a:buChar char="•"/>
              </a:pPr>
              <a:r>
                <a:rPr lang="en-IN" sz="2400" dirty="0">
                  <a:solidFill>
                    <a:schemeClr val="tx1">
                      <a:lumMod val="75000"/>
                      <a:lumOff val="25000"/>
                    </a:schemeClr>
                  </a:solidFill>
                </a:rPr>
                <a:t>Architecture</a:t>
              </a:r>
            </a:p>
            <a:p>
              <a:pPr marL="285750" indent="-285750">
                <a:buFont typeface="Arial" panose="020B0604020202020204" pitchFamily="34" charset="0"/>
                <a:buChar char="•"/>
              </a:pPr>
              <a:r>
                <a:rPr lang="en-IN" sz="2400" dirty="0">
                  <a:solidFill>
                    <a:schemeClr val="tx1">
                      <a:lumMod val="75000"/>
                      <a:lumOff val="25000"/>
                    </a:schemeClr>
                  </a:solidFill>
                </a:rPr>
                <a:t>Vision</a:t>
              </a:r>
            </a:p>
          </p:txBody>
        </p:sp>
      </p:grpSp>
    </p:spTree>
    <p:extLst>
      <p:ext uri="{BB962C8B-B14F-4D97-AF65-F5344CB8AC3E}">
        <p14:creationId xmlns:p14="http://schemas.microsoft.com/office/powerpoint/2010/main" val="239902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447389-2B6A-4EE7-B509-16059E52412E}"/>
              </a:ext>
            </a:extLst>
          </p:cNvPr>
          <p:cNvSpPr/>
          <p:nvPr/>
        </p:nvSpPr>
        <p:spPr>
          <a:xfrm>
            <a:off x="3847326" y="1562803"/>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7C2BF23A-1D7B-4A47-B057-8EDFBE5F9380}"/>
              </a:ext>
            </a:extLst>
          </p:cNvPr>
          <p:cNvSpPr/>
          <p:nvPr/>
        </p:nvSpPr>
        <p:spPr>
          <a:xfrm>
            <a:off x="2488019" y="215840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3C04E6D-F60D-451C-80EB-6754C976F659}"/>
              </a:ext>
            </a:extLst>
          </p:cNvPr>
          <p:cNvSpPr/>
          <p:nvPr/>
        </p:nvSpPr>
        <p:spPr>
          <a:xfrm>
            <a:off x="8006365" y="4667602"/>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D7C9DE7D-0FBB-437E-9D64-1CF126C1AEB6}"/>
              </a:ext>
            </a:extLst>
          </p:cNvPr>
          <p:cNvSpPr/>
          <p:nvPr/>
        </p:nvSpPr>
        <p:spPr>
          <a:xfrm>
            <a:off x="7825739" y="1562801"/>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E8E4BB1C-5FEF-42F4-ABE9-A415F3A4154D}"/>
              </a:ext>
            </a:extLst>
          </p:cNvPr>
          <p:cNvSpPr/>
          <p:nvPr/>
        </p:nvSpPr>
        <p:spPr>
          <a:xfrm>
            <a:off x="3847326" y="4651563"/>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3925BFC2-2ACB-4D16-963B-D9C57D487034}"/>
              </a:ext>
            </a:extLst>
          </p:cNvPr>
          <p:cNvSpPr/>
          <p:nvPr/>
        </p:nvSpPr>
        <p:spPr>
          <a:xfrm>
            <a:off x="3847326" y="1998737"/>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6C42EE32-D1EE-44E9-B279-840369A555B6}"/>
              </a:ext>
            </a:extLst>
          </p:cNvPr>
          <p:cNvSpPr/>
          <p:nvPr/>
        </p:nvSpPr>
        <p:spPr>
          <a:xfrm>
            <a:off x="7974468" y="2021596"/>
            <a:ext cx="214312" cy="159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219242" y="203912"/>
            <a:ext cx="11727544" cy="783377"/>
            <a:chOff x="217713" y="207785"/>
            <a:chExt cx="11727544" cy="783377"/>
          </a:xfrm>
        </p:grpSpPr>
        <p:sp>
          <p:nvSpPr>
            <p:cNvPr id="13" name="Rectangle 12">
              <a:extLst>
                <a:ext uri="{FF2B5EF4-FFF2-40B4-BE49-F238E27FC236}">
                  <a16:creationId xmlns:a16="http://schemas.microsoft.com/office/drawing/2014/main" id="{CE613A36-2CA2-4E44-B84E-557F62B52CAC}"/>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65000"/>
                      <a:lumOff val="35000"/>
                    </a:schemeClr>
                  </a:solidFill>
                </a:rPr>
                <a:t>CNN  ARCHITECTURE (DISCRIMINATOR)</a:t>
              </a:r>
            </a:p>
          </p:txBody>
        </p:sp>
        <p:grpSp>
          <p:nvGrpSpPr>
            <p:cNvPr id="14" name="Group 197"/>
            <p:cNvGrpSpPr/>
            <p:nvPr/>
          </p:nvGrpSpPr>
          <p:grpSpPr>
            <a:xfrm>
              <a:off x="315939" y="281995"/>
              <a:ext cx="11629318" cy="632406"/>
              <a:chOff x="315939" y="281995"/>
              <a:chExt cx="11629318" cy="632406"/>
            </a:xfrm>
          </p:grpSpPr>
          <p:pic>
            <p:nvPicPr>
              <p:cNvPr id="15" name="Picture 14" descr="Logo, company name&#10;&#10;Description automatically generated">
                <a:extLst>
                  <a:ext uri="{FF2B5EF4-FFF2-40B4-BE49-F238E27FC236}">
                    <a16:creationId xmlns:a16="http://schemas.microsoft.com/office/drawing/2014/main" id="{C0D33000-9592-D340-80BD-D04B42D38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6" name="Picture 17" descr="D:\GAYU\manthan\download.png"/>
              <p:cNvPicPr>
                <a:picLocks noChangeAspect="1" noChangeArrowheads="1"/>
              </p:cNvPicPr>
              <p:nvPr/>
            </p:nvPicPr>
            <p:blipFill>
              <a:blip r:embed="rId4"/>
              <a:srcRect/>
              <a:stretch>
                <a:fillRect/>
              </a:stretch>
            </p:blipFill>
            <p:spPr bwMode="auto">
              <a:xfrm>
                <a:off x="315939" y="311476"/>
                <a:ext cx="1351129" cy="573444"/>
              </a:xfrm>
              <a:prstGeom prst="rect">
                <a:avLst/>
              </a:prstGeom>
              <a:noFill/>
            </p:spPr>
          </p:pic>
        </p:grpSp>
      </p:grpSp>
      <p:cxnSp>
        <p:nvCxnSpPr>
          <p:cNvPr id="18" name="Straight Connector 17">
            <a:extLst>
              <a:ext uri="{FF2B5EF4-FFF2-40B4-BE49-F238E27FC236}">
                <a16:creationId xmlns:a16="http://schemas.microsoft.com/office/drawing/2014/main" id="{CE61179F-593A-474E-9B03-7C433255C76E}"/>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8627B0F-3D9E-4660-95CB-EBD16D1EDC5A}"/>
              </a:ext>
            </a:extLst>
          </p:cNvPr>
          <p:cNvPicPr>
            <a:picLocks noChangeAspect="1"/>
          </p:cNvPicPr>
          <p:nvPr/>
        </p:nvPicPr>
        <p:blipFill>
          <a:blip r:embed="rId5"/>
          <a:stretch>
            <a:fillRect/>
          </a:stretch>
        </p:blipFill>
        <p:spPr>
          <a:xfrm>
            <a:off x="0" y="1046392"/>
            <a:ext cx="12192000" cy="4986957"/>
          </a:xfrm>
          <a:prstGeom prst="rect">
            <a:avLst/>
          </a:prstGeom>
        </p:spPr>
      </p:pic>
      <p:cxnSp>
        <p:nvCxnSpPr>
          <p:cNvPr id="19" name="Straight Connector 18">
            <a:extLst>
              <a:ext uri="{FF2B5EF4-FFF2-40B4-BE49-F238E27FC236}">
                <a16:creationId xmlns:a16="http://schemas.microsoft.com/office/drawing/2014/main" id="{5B2CBF0C-85E1-4448-91C7-AC5B2D4CC52C}"/>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102A55-1431-4FD5-A892-EBF486CED880}"/>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FEC166C-2DDD-4BB0-8356-B62234A801CA}"/>
              </a:ext>
            </a:extLst>
          </p:cNvPr>
          <p:cNvSpPr>
            <a:spLocks noGrp="1"/>
          </p:cNvSpPr>
          <p:nvPr>
            <p:ph type="sldNum" sz="quarter" idx="12"/>
          </p:nvPr>
        </p:nvSpPr>
        <p:spPr/>
        <p:txBody>
          <a:bodyPr/>
          <a:lstStyle/>
          <a:p>
            <a:fld id="{31599C52-5F75-4F4B-834C-BE0CEDAE4509}" type="slidenum">
              <a:rPr lang="en-ID" smtClean="0"/>
              <a:pPr/>
              <a:t>8</a:t>
            </a:fld>
            <a:endParaRPr lang="en-ID"/>
          </a:p>
        </p:txBody>
      </p:sp>
      <p:sp>
        <p:nvSpPr>
          <p:cNvPr id="21" name="TextBox 20">
            <a:extLst>
              <a:ext uri="{FF2B5EF4-FFF2-40B4-BE49-F238E27FC236}">
                <a16:creationId xmlns:a16="http://schemas.microsoft.com/office/drawing/2014/main" id="{303BA5D1-7463-4807-A5AC-EA2453E266CD}"/>
              </a:ext>
            </a:extLst>
          </p:cNvPr>
          <p:cNvSpPr txBox="1"/>
          <p:nvPr/>
        </p:nvSpPr>
        <p:spPr>
          <a:xfrm>
            <a:off x="10289310" y="6033349"/>
            <a:ext cx="1653066" cy="307777"/>
          </a:xfrm>
          <a:prstGeom prst="rect">
            <a:avLst/>
          </a:prstGeom>
          <a:noFill/>
        </p:spPr>
        <p:txBody>
          <a:bodyPr wrap="square" rtlCol="0">
            <a:spAutoFit/>
          </a:bodyPr>
          <a:lstStyle/>
          <a:p>
            <a:r>
              <a:rPr lang="en-IN" sz="1400" u="sng" dirty="0">
                <a:solidFill>
                  <a:srgbClr val="00B0F0"/>
                </a:solidFill>
              </a:rPr>
              <a:t>Source : Own Image</a:t>
            </a:r>
          </a:p>
        </p:txBody>
      </p:sp>
      <p:sp>
        <p:nvSpPr>
          <p:cNvPr id="6" name="Rectangle 5">
            <a:extLst>
              <a:ext uri="{FF2B5EF4-FFF2-40B4-BE49-F238E27FC236}">
                <a16:creationId xmlns:a16="http://schemas.microsoft.com/office/drawing/2014/main" id="{F9D80CFE-2D9B-4028-8EA9-005451A67885}"/>
              </a:ext>
            </a:extLst>
          </p:cNvPr>
          <p:cNvSpPr/>
          <p:nvPr/>
        </p:nvSpPr>
        <p:spPr>
          <a:xfrm>
            <a:off x="2041236" y="4667602"/>
            <a:ext cx="6043409" cy="62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539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83193-1485-42C9-9D18-A5CF3C28693F}"/>
              </a:ext>
            </a:extLst>
          </p:cNvPr>
          <p:cNvSpPr>
            <a:spLocks noGrp="1"/>
          </p:cNvSpPr>
          <p:nvPr>
            <p:ph type="sldNum" sz="quarter" idx="12"/>
          </p:nvPr>
        </p:nvSpPr>
        <p:spPr/>
        <p:txBody>
          <a:bodyPr/>
          <a:lstStyle/>
          <a:p>
            <a:fld id="{31599C52-5F75-4F4B-834C-BE0CEDAE4509}" type="slidenum">
              <a:rPr lang="en-ID" smtClean="0"/>
              <a:pPr/>
              <a:t>9</a:t>
            </a:fld>
            <a:endParaRPr lang="en-ID"/>
          </a:p>
        </p:txBody>
      </p:sp>
      <p:grpSp>
        <p:nvGrpSpPr>
          <p:cNvPr id="5" name="Group 4">
            <a:extLst>
              <a:ext uri="{FF2B5EF4-FFF2-40B4-BE49-F238E27FC236}">
                <a16:creationId xmlns:a16="http://schemas.microsoft.com/office/drawing/2014/main" id="{DA93356C-D31D-4040-97A0-A18688FD2C89}"/>
              </a:ext>
            </a:extLst>
          </p:cNvPr>
          <p:cNvGrpSpPr/>
          <p:nvPr/>
        </p:nvGrpSpPr>
        <p:grpSpPr>
          <a:xfrm>
            <a:off x="-8428" y="0"/>
            <a:ext cx="12208856" cy="6368143"/>
            <a:chOff x="-16856" y="0"/>
            <a:chExt cx="12208856" cy="6368143"/>
          </a:xfrm>
        </p:grpSpPr>
        <p:grpSp>
          <p:nvGrpSpPr>
            <p:cNvPr id="6" name="Group 5">
              <a:extLst>
                <a:ext uri="{FF2B5EF4-FFF2-40B4-BE49-F238E27FC236}">
                  <a16:creationId xmlns:a16="http://schemas.microsoft.com/office/drawing/2014/main" id="{038E0C4F-879E-4313-B24E-6C7CC26BC2F9}"/>
                </a:ext>
              </a:extLst>
            </p:cNvPr>
            <p:cNvGrpSpPr/>
            <p:nvPr/>
          </p:nvGrpSpPr>
          <p:grpSpPr>
            <a:xfrm>
              <a:off x="219242" y="157731"/>
              <a:ext cx="11727544" cy="783377"/>
              <a:chOff x="217713" y="207785"/>
              <a:chExt cx="11727544" cy="783377"/>
            </a:xfrm>
          </p:grpSpPr>
          <p:sp>
            <p:nvSpPr>
              <p:cNvPr id="10" name="Rectangle 9">
                <a:extLst>
                  <a:ext uri="{FF2B5EF4-FFF2-40B4-BE49-F238E27FC236}">
                    <a16:creationId xmlns:a16="http://schemas.microsoft.com/office/drawing/2014/main" id="{76E93917-A01A-4EF3-9552-26E8B4B4F488}"/>
                  </a:ext>
                </a:extLst>
              </p:cNvPr>
              <p:cNvSpPr/>
              <p:nvPr/>
            </p:nvSpPr>
            <p:spPr>
              <a:xfrm>
                <a:off x="217713" y="207785"/>
                <a:ext cx="11723133" cy="7833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lumMod val="65000"/>
                      <a:lumOff val="35000"/>
                    </a:schemeClr>
                  </a:solidFill>
                </a:endParaRPr>
              </a:p>
            </p:txBody>
          </p:sp>
          <p:grpSp>
            <p:nvGrpSpPr>
              <p:cNvPr id="11" name="Group 197">
                <a:extLst>
                  <a:ext uri="{FF2B5EF4-FFF2-40B4-BE49-F238E27FC236}">
                    <a16:creationId xmlns:a16="http://schemas.microsoft.com/office/drawing/2014/main" id="{FCF2FDD6-F82F-4FD4-B4D2-787A0C96761A}"/>
                  </a:ext>
                </a:extLst>
              </p:cNvPr>
              <p:cNvGrpSpPr/>
              <p:nvPr/>
            </p:nvGrpSpPr>
            <p:grpSpPr>
              <a:xfrm>
                <a:off x="315939" y="281995"/>
                <a:ext cx="11629318" cy="632406"/>
                <a:chOff x="315939" y="281995"/>
                <a:chExt cx="11629318" cy="632406"/>
              </a:xfrm>
            </p:grpSpPr>
            <p:pic>
              <p:nvPicPr>
                <p:cNvPr id="12" name="Picture 11" descr="Logo, company name&#10;&#10;Description automatically generated">
                  <a:extLst>
                    <a:ext uri="{FF2B5EF4-FFF2-40B4-BE49-F238E27FC236}">
                      <a16:creationId xmlns:a16="http://schemas.microsoft.com/office/drawing/2014/main" id="{B72DC4BF-A63C-45E7-BFDA-D222101B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29" y="281995"/>
                  <a:ext cx="1248228" cy="632406"/>
                </a:xfrm>
                <a:prstGeom prst="rect">
                  <a:avLst/>
                </a:prstGeom>
              </p:spPr>
            </p:pic>
            <p:pic>
              <p:nvPicPr>
                <p:cNvPr id="13" name="Picture 17" descr="D:\GAYU\manthan\download.png">
                  <a:extLst>
                    <a:ext uri="{FF2B5EF4-FFF2-40B4-BE49-F238E27FC236}">
                      <a16:creationId xmlns:a16="http://schemas.microsoft.com/office/drawing/2014/main" id="{26504E26-BE9B-4AD3-82DF-7EDE5BF2DD3B}"/>
                    </a:ext>
                  </a:extLst>
                </p:cNvPr>
                <p:cNvPicPr>
                  <a:picLocks noChangeAspect="1" noChangeArrowheads="1"/>
                </p:cNvPicPr>
                <p:nvPr/>
              </p:nvPicPr>
              <p:blipFill>
                <a:blip r:embed="rId3"/>
                <a:srcRect/>
                <a:stretch>
                  <a:fillRect/>
                </a:stretch>
              </p:blipFill>
              <p:spPr bwMode="auto">
                <a:xfrm>
                  <a:off x="315939" y="311476"/>
                  <a:ext cx="1351129" cy="573444"/>
                </a:xfrm>
                <a:prstGeom prst="rect">
                  <a:avLst/>
                </a:prstGeom>
                <a:noFill/>
              </p:spPr>
            </p:pic>
          </p:grpSp>
        </p:grpSp>
        <p:cxnSp>
          <p:nvCxnSpPr>
            <p:cNvPr id="7" name="Straight Connector 6">
              <a:extLst>
                <a:ext uri="{FF2B5EF4-FFF2-40B4-BE49-F238E27FC236}">
                  <a16:creationId xmlns:a16="http://schemas.microsoft.com/office/drawing/2014/main" id="{A8A7F0BF-7967-4894-840E-26BAFE45058A}"/>
                </a:ext>
              </a:extLst>
            </p:cNvPr>
            <p:cNvCxnSpPr>
              <a:cxnSpLocks/>
            </p:cNvCxnSpPr>
            <p:nvPr/>
          </p:nvCxnSpPr>
          <p:spPr>
            <a:xfrm>
              <a:off x="-16856" y="30480"/>
              <a:ext cx="122088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DB76AA-9804-49DD-A429-2011684F1590}"/>
                </a:ext>
              </a:extLst>
            </p:cNvPr>
            <p:cNvCxnSpPr>
              <a:cxnSpLocks/>
            </p:cNvCxnSpPr>
            <p:nvPr/>
          </p:nvCxnSpPr>
          <p:spPr>
            <a:xfrm>
              <a:off x="0" y="0"/>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DA4122-F38D-4888-931E-D5AF503219CB}"/>
                </a:ext>
              </a:extLst>
            </p:cNvPr>
            <p:cNvCxnSpPr>
              <a:cxnSpLocks/>
            </p:cNvCxnSpPr>
            <p:nvPr/>
          </p:nvCxnSpPr>
          <p:spPr>
            <a:xfrm>
              <a:off x="12159343" y="3985246"/>
              <a:ext cx="0" cy="2382897"/>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DA9CC5-ACD4-48DE-8F8E-84715824829B}"/>
              </a:ext>
            </a:extLst>
          </p:cNvPr>
          <p:cNvGrpSpPr/>
          <p:nvPr/>
        </p:nvGrpSpPr>
        <p:grpSpPr>
          <a:xfrm>
            <a:off x="4446356" y="2987508"/>
            <a:ext cx="3299288" cy="2965714"/>
            <a:chOff x="680709" y="1924555"/>
            <a:chExt cx="3187677" cy="2873571"/>
          </a:xfrm>
        </p:grpSpPr>
        <p:pic>
          <p:nvPicPr>
            <p:cNvPr id="21" name="Picture 20">
              <a:extLst>
                <a:ext uri="{FF2B5EF4-FFF2-40B4-BE49-F238E27FC236}">
                  <a16:creationId xmlns:a16="http://schemas.microsoft.com/office/drawing/2014/main" id="{F43EBE64-5E38-4851-86E8-50C241321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09" y="2059874"/>
              <a:ext cx="3149577" cy="2738252"/>
            </a:xfrm>
            <a:prstGeom prst="rect">
              <a:avLst/>
            </a:prstGeom>
          </p:spPr>
        </p:pic>
        <p:sp>
          <p:nvSpPr>
            <p:cNvPr id="20" name="Rectangle 19">
              <a:extLst>
                <a:ext uri="{FF2B5EF4-FFF2-40B4-BE49-F238E27FC236}">
                  <a16:creationId xmlns:a16="http://schemas.microsoft.com/office/drawing/2014/main" id="{19DE47C6-2F9F-4F09-9494-4CB6E0971A6C}"/>
                </a:ext>
              </a:extLst>
            </p:cNvPr>
            <p:cNvSpPr/>
            <p:nvPr/>
          </p:nvSpPr>
          <p:spPr>
            <a:xfrm>
              <a:off x="860010" y="1924555"/>
              <a:ext cx="3008376" cy="458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RELU Activation Function</a:t>
              </a:r>
              <a:endParaRPr lang="en-IN" dirty="0"/>
            </a:p>
          </p:txBody>
        </p:sp>
      </p:grpSp>
      <p:sp>
        <p:nvSpPr>
          <p:cNvPr id="27" name="Rectangle 26">
            <a:extLst>
              <a:ext uri="{FF2B5EF4-FFF2-40B4-BE49-F238E27FC236}">
                <a16:creationId xmlns:a16="http://schemas.microsoft.com/office/drawing/2014/main" id="{47D7EF48-CA52-499F-84C2-3B26AB61B733}"/>
              </a:ext>
            </a:extLst>
          </p:cNvPr>
          <p:cNvSpPr/>
          <p:nvPr/>
        </p:nvSpPr>
        <p:spPr>
          <a:xfrm>
            <a:off x="1701958" y="1068358"/>
            <a:ext cx="8544299" cy="131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ACTIVATION FUNCTION USED FOR CONVOLUTION LAYERS</a:t>
            </a:r>
          </a:p>
        </p:txBody>
      </p:sp>
    </p:spTree>
    <p:extLst>
      <p:ext uri="{BB962C8B-B14F-4D97-AF65-F5344CB8AC3E}">
        <p14:creationId xmlns:p14="http://schemas.microsoft.com/office/powerpoint/2010/main" val="235699479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2287</TotalTime>
  <Words>865</Words>
  <Application>Microsoft Office PowerPoint</Application>
  <PresentationFormat>Widescreen</PresentationFormat>
  <Paragraphs>190</Paragraphs>
  <Slides>32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Agency FB</vt:lpstr>
      <vt:lpstr>arial</vt:lpstr>
      <vt:lpstr>arial</vt:lpstr>
      <vt:lpstr>Calibri</vt:lpstr>
      <vt:lpstr>Calibri Light</vt:lpstr>
      <vt:lpstr>Georgia</vt:lpstr>
      <vt:lpstr>Lucida Fax</vt:lpstr>
      <vt:lpstr>Segoe UI</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saravanavel v</dc:creator>
  <cp:lastModifiedBy>Gayathri M</cp:lastModifiedBy>
  <cp:revision>105</cp:revision>
  <dcterms:modified xsi:type="dcterms:W3CDTF">2021-12-10T09:37:22Z</dcterms:modified>
</cp:coreProperties>
</file>